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57" r:id="rId4"/>
    <p:sldId id="258" r:id="rId5"/>
    <p:sldId id="259" r:id="rId6"/>
    <p:sldId id="264" r:id="rId7"/>
    <p:sldId id="260"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E7B2AD-34D6-4093-8772-DC8079B6D005}" type="datetimeFigureOut">
              <a:rPr lang="en-US" smtClean="0"/>
              <a:pPr/>
              <a:t>2/29/2016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E923D44-A265-4C35-B3D9-34A1C005F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E7B2AD-34D6-4093-8772-DC8079B6D005}" type="datetimeFigureOut">
              <a:rPr lang="en-US" smtClean="0"/>
              <a:pPr/>
              <a:t>2/29/2016</a:t>
            </a:fld>
            <a:endParaRPr lang="en-US"/>
          </a:p>
        </p:txBody>
      </p:sp>
      <p:sp>
        <p:nvSpPr>
          <p:cNvPr id="9" name="Slide Number Placeholder 8"/>
          <p:cNvSpPr>
            <a:spLocks noGrp="1"/>
          </p:cNvSpPr>
          <p:nvPr>
            <p:ph type="sldNum" sz="quarter" idx="15"/>
          </p:nvPr>
        </p:nvSpPr>
        <p:spPr/>
        <p:txBody>
          <a:bodyPr rtlCol="0"/>
          <a:lstStyle/>
          <a:p>
            <a:fld id="{1E923D44-A265-4C35-B3D9-34A1C005FE0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E7B2AD-34D6-4093-8772-DC8079B6D005}" type="datetimeFigureOut">
              <a:rPr lang="en-US" smtClean="0"/>
              <a:pPr/>
              <a:t>2/29/2016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E7B2AD-34D6-4093-8772-DC8079B6D005}"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E7B2AD-34D6-4093-8772-DC8079B6D005}"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E7B2AD-34D6-4093-8772-DC8079B6D005}" type="datetimeFigureOut">
              <a:rPr lang="en-US" smtClean="0"/>
              <a:pPr/>
              <a:t>2/29/2016</a:t>
            </a:fld>
            <a:endParaRPr lang="en-US"/>
          </a:p>
        </p:txBody>
      </p:sp>
      <p:sp>
        <p:nvSpPr>
          <p:cNvPr id="7" name="Slide Number Placeholder 6"/>
          <p:cNvSpPr>
            <a:spLocks noGrp="1"/>
          </p:cNvSpPr>
          <p:nvPr>
            <p:ph type="sldNum" sz="quarter" idx="11"/>
          </p:nvPr>
        </p:nvSpPr>
        <p:spPr/>
        <p:txBody>
          <a:bodyPr rtlCol="0"/>
          <a:lstStyle/>
          <a:p>
            <a:fld id="{1E923D44-A265-4C35-B3D9-34A1C005FE0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E7B2AD-34D6-4093-8772-DC8079B6D005}" type="datetimeFigureOut">
              <a:rPr lang="en-US" smtClean="0"/>
              <a:pPr/>
              <a:t>2/29/2016</a:t>
            </a:fld>
            <a:endParaRPr lang="en-US"/>
          </a:p>
        </p:txBody>
      </p:sp>
      <p:sp>
        <p:nvSpPr>
          <p:cNvPr id="22" name="Slide Number Placeholder 21"/>
          <p:cNvSpPr>
            <a:spLocks noGrp="1"/>
          </p:cNvSpPr>
          <p:nvPr>
            <p:ph type="sldNum" sz="quarter" idx="15"/>
          </p:nvPr>
        </p:nvSpPr>
        <p:spPr/>
        <p:txBody>
          <a:bodyPr rtlCol="0"/>
          <a:lstStyle/>
          <a:p>
            <a:fld id="{1E923D44-A265-4C35-B3D9-34A1C005FE0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E7B2AD-34D6-4093-8772-DC8079B6D005}" type="datetimeFigureOut">
              <a:rPr lang="en-US" smtClean="0"/>
              <a:pPr/>
              <a:t>2/29/2016</a:t>
            </a:fld>
            <a:endParaRPr lang="en-US"/>
          </a:p>
        </p:txBody>
      </p:sp>
      <p:sp>
        <p:nvSpPr>
          <p:cNvPr id="18" name="Slide Number Placeholder 17"/>
          <p:cNvSpPr>
            <a:spLocks noGrp="1"/>
          </p:cNvSpPr>
          <p:nvPr>
            <p:ph type="sldNum" sz="quarter" idx="11"/>
          </p:nvPr>
        </p:nvSpPr>
        <p:spPr/>
        <p:txBody>
          <a:bodyPr rtlCol="0"/>
          <a:lstStyle/>
          <a:p>
            <a:fld id="{1E923D44-A265-4C35-B3D9-34A1C005FE0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E7B2AD-34D6-4093-8772-DC8079B6D005}" type="datetimeFigureOut">
              <a:rPr lang="en-US" smtClean="0"/>
              <a:pPr/>
              <a:t>2/29/2016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Microglia" TargetMode="External"/><Relationship Id="rId2" Type="http://schemas.openxmlformats.org/officeDocument/2006/relationships/hyperlink" Target="http://jama.jamanetwork.com/article.aspx?articleid=244293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dri\Desktop\alz1_en.m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1357298"/>
            <a:ext cx="6172200" cy="1894362"/>
          </a:xfrm>
        </p:spPr>
        <p:txBody>
          <a:bodyPr>
            <a:normAutofit/>
          </a:bodyPr>
          <a:lstStyle/>
          <a:p>
            <a:r>
              <a:rPr lang="pt-BR" cap="all" dirty="0" smtClean="0">
                <a:latin typeface="Times New Roman" pitchFamily="18" charset="0"/>
                <a:cs typeface="Times New Roman" pitchFamily="18" charset="0"/>
              </a:rPr>
              <a:t>S-A DESCOPERIT REMEDIUL PENTRU ALZHEIMER?</a:t>
            </a:r>
            <a:r>
              <a:rPr lang="pt-BR" cap="all" dirty="0" smtClean="0"/>
              <a:t/>
            </a:r>
            <a:br>
              <a:rPr lang="pt-BR" cap="all" dirty="0" smtClean="0"/>
            </a:br>
            <a:endParaRPr lang="en-GB" dirty="0"/>
          </a:p>
        </p:txBody>
      </p:sp>
      <p:sp>
        <p:nvSpPr>
          <p:cNvPr id="3" name="Subtitle 2"/>
          <p:cNvSpPr>
            <a:spLocks noGrp="1"/>
          </p:cNvSpPr>
          <p:nvPr>
            <p:ph type="subTitle" idx="1"/>
          </p:nvPr>
        </p:nvSpPr>
        <p:spPr>
          <a:xfrm>
            <a:off x="2071670" y="3857628"/>
            <a:ext cx="6386530" cy="2517294"/>
          </a:xfrm>
        </p:spPr>
        <p:txBody>
          <a:bodyPr>
            <a:normAutofit/>
          </a:bodyPr>
          <a:lstStyle/>
          <a:p>
            <a:r>
              <a:rPr lang="en-GB" b="0" dirty="0" smtClean="0">
                <a:latin typeface="Times New Roman" pitchFamily="18" charset="0"/>
                <a:cs typeface="Times New Roman" pitchFamily="18" charset="0"/>
              </a:rPr>
              <a:t>O </a:t>
            </a:r>
            <a:r>
              <a:rPr lang="en-GB" b="0" dirty="0" err="1" smtClean="0">
                <a:latin typeface="Times New Roman" pitchFamily="18" charset="0"/>
                <a:cs typeface="Times New Roman" pitchFamily="18" charset="0"/>
              </a:rPr>
              <a:t>altfel</a:t>
            </a:r>
            <a:r>
              <a:rPr lang="en-GB" b="0" dirty="0" smtClean="0">
                <a:latin typeface="Times New Roman" pitchFamily="18" charset="0"/>
                <a:cs typeface="Times New Roman" pitchFamily="18" charset="0"/>
              </a:rPr>
              <a:t> de </a:t>
            </a:r>
            <a:r>
              <a:rPr lang="en-GB" b="0" dirty="0" err="1" smtClean="0">
                <a:latin typeface="Times New Roman" pitchFamily="18" charset="0"/>
                <a:cs typeface="Times New Roman" pitchFamily="18" charset="0"/>
              </a:rPr>
              <a:t>abordare</a:t>
            </a:r>
            <a:r>
              <a:rPr lang="en-GB" b="0"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Ultrasunetele</a:t>
            </a:r>
            <a:r>
              <a:rPr lang="en-GB" b="0" dirty="0" smtClean="0">
                <a:latin typeface="Times New Roman" pitchFamily="18" charset="0"/>
                <a:cs typeface="Times New Roman" pitchFamily="18" charset="0"/>
              </a:rPr>
              <a:t>- </a:t>
            </a:r>
            <a:r>
              <a:rPr lang="vi-VN" b="0" dirty="0" smtClean="0">
                <a:latin typeface="Times New Roman" pitchFamily="18" charset="0"/>
                <a:cs typeface="Times New Roman" pitchFamily="18" charset="0"/>
              </a:rPr>
              <a:t>folosite de exemplu pentru ecografii sau pentru spargerea pietrelor la rinichi, stimulează în acest caz anumite celule ale sistemului imunitar din creier, astfel încât acestea ingerează plăci de proteine beta-amiloid, probabil responsabile de maladia </a:t>
            </a:r>
            <a:r>
              <a:rPr lang="vi-VN" b="0" dirty="0" smtClean="0">
                <a:latin typeface="Times New Roman" pitchFamily="18" charset="0"/>
                <a:cs typeface="Times New Roman" pitchFamily="18" charset="0"/>
              </a:rPr>
              <a:t>Alzheimer</a:t>
            </a:r>
            <a:r>
              <a:rPr lang="en-GB" b="0"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4348" y="3955924"/>
            <a:ext cx="7067576" cy="2902076"/>
          </a:xfrm>
        </p:spPr>
        <p:txBody>
          <a:bodyPr>
            <a:normAutofit fontScale="40000" lnSpcReduction="20000"/>
          </a:bodyPr>
          <a:lstStyle/>
          <a:p>
            <a:r>
              <a:rPr lang="en-GB" b="1" i="1" dirty="0" err="1" smtClean="0">
                <a:latin typeface="Times New Roman" pitchFamily="18" charset="0"/>
                <a:cs typeface="Times New Roman" pitchFamily="18" charset="0"/>
              </a:rPr>
              <a:t>Boala</a:t>
            </a:r>
            <a:r>
              <a:rPr lang="en-GB" b="1" i="1" dirty="0" smtClean="0">
                <a:latin typeface="Times New Roman" pitchFamily="18" charset="0"/>
                <a:cs typeface="Times New Roman" pitchFamily="18" charset="0"/>
              </a:rPr>
              <a:t> Alzheimer</a:t>
            </a:r>
            <a:r>
              <a:rPr lang="en-GB" dirty="0" smtClean="0">
                <a:latin typeface="Times New Roman" pitchFamily="18" charset="0"/>
                <a:cs typeface="Times New Roman" pitchFamily="18" charset="0"/>
              </a:rPr>
              <a:t> nu are </a:t>
            </a:r>
            <a:r>
              <a:rPr lang="en-GB" dirty="0" err="1" smtClean="0">
                <a:latin typeface="Times New Roman" pitchFamily="18" charset="0"/>
                <a:cs typeface="Times New Roman" pitchFamily="18" charset="0"/>
              </a:rPr>
              <a:t>inca</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tratament</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eficient</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pentru</a:t>
            </a:r>
            <a:r>
              <a:rPr lang="en-GB" dirty="0" smtClean="0">
                <a:latin typeface="Times New Roman" pitchFamily="18" charset="0"/>
                <a:cs typeface="Times New Roman" pitchFamily="18" charset="0"/>
              </a:rPr>
              <a:t> moment nu se </a:t>
            </a:r>
            <a:r>
              <a:rPr lang="en-GB" dirty="0" err="1" smtClean="0">
                <a:latin typeface="Times New Roman" pitchFamily="18" charset="0"/>
                <a:cs typeface="Times New Roman" pitchFamily="18" charset="0"/>
              </a:rPr>
              <a:t>stie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clar</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cauza</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dar</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cunosc</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anumite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informatii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despre</a:t>
            </a:r>
            <a:r>
              <a:rPr lang="en-GB" dirty="0" smtClean="0">
                <a:latin typeface="Times New Roman" pitchFamily="18" charset="0"/>
                <a:cs typeface="Times New Roman" pitchFamily="18" charset="0"/>
              </a:rPr>
              <a:t> ea:</a:t>
            </a:r>
          </a:p>
          <a:p>
            <a:r>
              <a:rPr lang="en-GB" dirty="0" err="1" smtClean="0">
                <a:latin typeface="Times New Roman" pitchFamily="18" charset="0"/>
                <a:cs typeface="Times New Roman" pitchFamily="18" charset="0"/>
              </a:rPr>
              <a:t>exista</a:t>
            </a:r>
            <a:r>
              <a:rPr lang="en-GB" dirty="0" smtClean="0">
                <a:latin typeface="Times New Roman" pitchFamily="18" charset="0"/>
                <a:cs typeface="Times New Roman" pitchFamily="18" charset="0"/>
              </a:rPr>
              <a:t> o </a:t>
            </a:r>
            <a:r>
              <a:rPr lang="en-GB" dirty="0" err="1" smtClean="0">
                <a:latin typeface="Times New Roman" pitchFamily="18" charset="0"/>
                <a:cs typeface="Times New Roman" pitchFamily="18" charset="0"/>
              </a:rPr>
              <a:t>oarecare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transmitere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genetica</a:t>
            </a:r>
            <a:r>
              <a:rPr lang="en-GB" dirty="0" smtClean="0">
                <a:latin typeface="Times New Roman" pitchFamily="18" charset="0"/>
                <a:cs typeface="Times New Roman" pitchFamily="18" charset="0"/>
              </a:rPr>
              <a:t>, cu </a:t>
            </a:r>
            <a:r>
              <a:rPr lang="en-GB" dirty="0" err="1" smtClean="0">
                <a:latin typeface="Times New Roman" pitchFamily="18" charset="0"/>
                <a:cs typeface="Times New Roman" pitchFamily="18" charset="0"/>
              </a:rPr>
              <a:t>peste</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30 de gene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identificate</a:t>
            </a:r>
            <a:r>
              <a:rPr lang="en-GB" dirty="0" smtClean="0">
                <a:latin typeface="Times New Roman" pitchFamily="18" charset="0"/>
                <a:cs typeface="Times New Roman" pitchFamily="18" charset="0"/>
              </a:rPr>
              <a:t> ca </a:t>
            </a:r>
            <a:r>
              <a:rPr lang="en-GB" dirty="0" err="1" smtClean="0">
                <a:latin typeface="Times New Roman" pitchFamily="18" charset="0"/>
                <a:cs typeface="Times New Roman" pitchFamily="18" charset="0"/>
              </a:rPr>
              <a:t>posibile</a:t>
            </a:r>
            <a:r>
              <a:rPr lang="en-GB" dirty="0" smtClean="0">
                <a:latin typeface="Times New Roman" pitchFamily="18" charset="0"/>
                <a:cs typeface="Times New Roman" pitchFamily="18" charset="0"/>
              </a:rPr>
              <a:t> implicate in </a:t>
            </a:r>
            <a:r>
              <a:rPr lang="en-GB" dirty="0" err="1" smtClean="0">
                <a:latin typeface="Times New Roman" pitchFamily="18" charset="0"/>
                <a:cs typeface="Times New Roman" pitchFamily="18" charset="0"/>
              </a:rPr>
              <a:t>dezvoltarea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bolii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3 gene </a:t>
            </a:r>
            <a:r>
              <a:rPr lang="en-GB" i="1" dirty="0" err="1" smtClean="0">
                <a:latin typeface="Times New Roman" pitchFamily="18" charset="0"/>
                <a:cs typeface="Times New Roman" pitchFamily="18" charset="0"/>
              </a:rPr>
              <a:t>dominante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transmise</a:t>
            </a:r>
            <a:r>
              <a:rPr lang="en-GB" dirty="0" smtClean="0">
                <a:latin typeface="Times New Roman" pitchFamily="18" charset="0"/>
                <a:cs typeface="Times New Roman" pitchFamily="18" charset="0"/>
              </a:rPr>
              <a:t> de la </a:t>
            </a:r>
            <a:r>
              <a:rPr lang="en-GB" dirty="0" err="1" smtClean="0">
                <a:latin typeface="Times New Roman" pitchFamily="18" charset="0"/>
                <a:cs typeface="Times New Roman" pitchFamily="18" charset="0"/>
              </a:rPr>
              <a:t>parinti</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copii</a:t>
            </a:r>
            <a:r>
              <a:rPr lang="en-GB" dirty="0" smtClean="0">
                <a:latin typeface="Times New Roman" pitchFamily="18" charset="0"/>
                <a:cs typeface="Times New Roman" pitchFamily="18" charset="0"/>
              </a:rPr>
              <a:t>, care </a:t>
            </a:r>
            <a:r>
              <a:rPr lang="en-GB" dirty="0" err="1" smtClean="0">
                <a:latin typeface="Times New Roman" pitchFamily="18" charset="0"/>
                <a:cs typeface="Times New Roman" pitchFamily="18" charset="0"/>
              </a:rPr>
              <a:t>duc</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aproape</a:t>
            </a:r>
            <a:r>
              <a:rPr lang="en-GB" dirty="0" smtClean="0">
                <a:latin typeface="Times New Roman" pitchFamily="18" charset="0"/>
                <a:cs typeface="Times New Roman" pitchFamily="18" charset="0"/>
              </a:rPr>
              <a:t> 50% </a:t>
            </a:r>
            <a:r>
              <a:rPr lang="en-GB" dirty="0" err="1" smtClean="0">
                <a:latin typeface="Times New Roman" pitchFamily="18" charset="0"/>
                <a:cs typeface="Times New Roman" pitchFamily="18" charset="0"/>
              </a:rPr>
              <a:t>dintre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copiii</a:t>
            </a:r>
            <a:r>
              <a:rPr lang="en-GB" dirty="0" smtClean="0">
                <a:latin typeface="Times New Roman" pitchFamily="18" charset="0"/>
                <a:cs typeface="Times New Roman" pitchFamily="18" charset="0"/>
              </a:rPr>
              <a:t> cu </a:t>
            </a:r>
            <a:r>
              <a:rPr lang="en-GB" dirty="0" err="1" smtClean="0">
                <a:latin typeface="Times New Roman" pitchFamily="18" charset="0"/>
                <a:cs typeface="Times New Roman" pitchFamily="18" charset="0"/>
              </a:rPr>
              <a:t>aceasta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gena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dezvolte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boala</a:t>
            </a:r>
            <a:r>
              <a:rPr lang="en-GB" dirty="0" smtClean="0">
                <a:latin typeface="Times New Roman" pitchFamily="18" charset="0"/>
                <a:cs typeface="Times New Roman" pitchFamily="18" charset="0"/>
              </a:rPr>
              <a:t>.</a:t>
            </a:r>
          </a:p>
          <a:p>
            <a:r>
              <a:rPr lang="en-GB" dirty="0" err="1" smtClean="0">
                <a:latin typeface="Times New Roman" pitchFamily="18" charset="0"/>
                <a:cs typeface="Times New Roman" pitchFamily="18" charset="0"/>
              </a:rPr>
              <a:t>exista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anumiti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factori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favorizanti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anumite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bacterii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virusuri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traumatisme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craniene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fumatul</a:t>
            </a:r>
            <a:r>
              <a:rPr lang="en-GB" dirty="0" smtClean="0">
                <a:latin typeface="Times New Roman" pitchFamily="18" charset="0"/>
                <a:cs typeface="Times New Roman" pitchFamily="18" charset="0"/>
              </a:rPr>
              <a:t>, HTA, </a:t>
            </a:r>
            <a:r>
              <a:rPr lang="en-GB" dirty="0" err="1" smtClean="0">
                <a:latin typeface="Times New Roman" pitchFamily="18" charset="0"/>
                <a:cs typeface="Times New Roman" pitchFamily="18" charset="0"/>
              </a:rPr>
              <a:t>hipercolesterolemia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diabetul</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majoritatea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oamenilor</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boala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incepe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sa</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manifeste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dupa</a:t>
            </a:r>
            <a:r>
              <a:rPr lang="en-GB" dirty="0" smtClean="0">
                <a:latin typeface="Times New Roman" pitchFamily="18" charset="0"/>
                <a:cs typeface="Times New Roman" pitchFamily="18" charset="0"/>
              </a:rPr>
              <a:t> 65 de </a:t>
            </a:r>
            <a:r>
              <a:rPr lang="en-GB" dirty="0" err="1" smtClean="0">
                <a:latin typeface="Times New Roman" pitchFamily="18" charset="0"/>
                <a:cs typeface="Times New Roman" pitchFamily="18" charset="0"/>
              </a:rPr>
              <a:t>ani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dar</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cazurile</a:t>
            </a:r>
            <a:r>
              <a:rPr lang="en-GB" dirty="0" smtClean="0">
                <a:latin typeface="Times New Roman" pitchFamily="18" charset="0"/>
                <a:cs typeface="Times New Roman" pitchFamily="18" charset="0"/>
              </a:rPr>
              <a:t> cu o </a:t>
            </a:r>
            <a:r>
              <a:rPr lang="en-GB" dirty="0" err="1" smtClean="0">
                <a:latin typeface="Times New Roman" pitchFamily="18" charset="0"/>
                <a:cs typeface="Times New Roman" pitchFamily="18" charset="0"/>
              </a:rPr>
              <a:t>componenta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clara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ereditara</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manifesta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devreme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Boala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apare</a:t>
            </a:r>
            <a:r>
              <a:rPr lang="en-GB" dirty="0" smtClean="0">
                <a:latin typeface="Times New Roman" pitchFamily="18" charset="0"/>
                <a:cs typeface="Times New Roman" pitchFamily="18" charset="0"/>
              </a:rPr>
              <a:t> ca </a:t>
            </a:r>
            <a:r>
              <a:rPr lang="en-GB" dirty="0" err="1" smtClean="0">
                <a:latin typeface="Times New Roman" pitchFamily="18" charset="0"/>
                <a:cs typeface="Times New Roman" pitchFamily="18" charset="0"/>
              </a:rPr>
              <a:t>urmare</a:t>
            </a:r>
            <a:r>
              <a:rPr lang="en-GB" dirty="0" smtClean="0">
                <a:latin typeface="Times New Roman" pitchFamily="18" charset="0"/>
                <a:cs typeface="Times New Roman" pitchFamily="18" charset="0"/>
              </a:rPr>
              <a:t> a 3 </a:t>
            </a:r>
            <a:r>
              <a:rPr lang="en-GB" dirty="0" err="1" smtClean="0">
                <a:latin typeface="Times New Roman" pitchFamily="18" charset="0"/>
                <a:cs typeface="Times New Roman" pitchFamily="18" charset="0"/>
              </a:rPr>
              <a:t>factori</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formarea</a:t>
            </a:r>
            <a:r>
              <a:rPr lang="en-GB" b="1" dirty="0" smtClean="0">
                <a:latin typeface="Times New Roman" pitchFamily="18" charset="0"/>
                <a:cs typeface="Times New Roman" pitchFamily="18" charset="0"/>
              </a:rPr>
              <a:t> de </a:t>
            </a:r>
            <a:r>
              <a:rPr lang="en-GB" b="1" dirty="0" err="1" smtClean="0">
                <a:latin typeface="Times New Roman" pitchFamily="18" charset="0"/>
                <a:cs typeface="Times New Roman" pitchFamily="18" charset="0"/>
              </a:rPr>
              <a:t>depozite</a:t>
            </a:r>
            <a:r>
              <a:rPr lang="en-GB" b="1" dirty="0" smtClean="0">
                <a:latin typeface="Times New Roman" pitchFamily="18" charset="0"/>
                <a:cs typeface="Times New Roman" pitchFamily="18" charset="0"/>
              </a:rPr>
              <a:t> de </a:t>
            </a:r>
            <a:r>
              <a:rPr lang="en-GB" b="1" dirty="0" err="1" smtClean="0">
                <a:latin typeface="Times New Roman" pitchFamily="18" charset="0"/>
                <a:cs typeface="Times New Roman" pitchFamily="18" charset="0"/>
              </a:rPr>
              <a:t>fragmente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proteine</a:t>
            </a:r>
            <a:r>
              <a:rPr lang="en-GB" dirty="0" smtClean="0">
                <a:latin typeface="Times New Roman" pitchFamily="18" charset="0"/>
                <a:cs typeface="Times New Roman" pitchFamily="18" charset="0"/>
              </a:rPr>
              <a:t>(</a:t>
            </a:r>
            <a:r>
              <a:rPr lang="en-GB" b="1" i="1" dirty="0" smtClean="0">
                <a:latin typeface="Times New Roman" pitchFamily="18" charset="0"/>
                <a:cs typeface="Times New Roman" pitchFamily="18" charset="0"/>
              </a:rPr>
              <a:t>beta-</a:t>
            </a:r>
            <a:r>
              <a:rPr lang="en-GB" b="1" i="1" dirty="0" err="1" smtClean="0">
                <a:latin typeface="Times New Roman" pitchFamily="18" charset="0"/>
                <a:cs typeface="Times New Roman" pitchFamily="18" charset="0"/>
              </a:rPr>
              <a:t>amiloid</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printre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neuroni</a:t>
            </a:r>
            <a:r>
              <a:rPr lang="en-GB" dirty="0" smtClean="0">
                <a:latin typeface="Times New Roman" pitchFamily="18" charset="0"/>
                <a:cs typeface="Times New Roman" pitchFamily="18" charset="0"/>
              </a:rPr>
              <a:t>, care </a:t>
            </a:r>
            <a:r>
              <a:rPr lang="en-GB" dirty="0" err="1" smtClean="0">
                <a:latin typeface="Times New Roman" pitchFamily="18" charset="0"/>
                <a:cs typeface="Times New Roman" pitchFamily="18" charset="0"/>
              </a:rPr>
              <a:t>duc</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incetinirea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transmiterii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informatiei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nervoase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declinul</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functiilor</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mentale</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formarea</a:t>
            </a:r>
            <a:r>
              <a:rPr lang="en-GB" b="1" dirty="0" smtClean="0">
                <a:latin typeface="Times New Roman" pitchFamily="18" charset="0"/>
                <a:cs typeface="Times New Roman" pitchFamily="18" charset="0"/>
              </a:rPr>
              <a:t> de fascicule dense de </a:t>
            </a:r>
            <a:r>
              <a:rPr lang="en-GB" b="1" dirty="0" err="1" smtClean="0">
                <a:latin typeface="Times New Roman" pitchFamily="18" charset="0"/>
                <a:cs typeface="Times New Roman" pitchFamily="18" charset="0"/>
              </a:rPr>
              <a:t>proteine</a:t>
            </a:r>
            <a:r>
              <a:rPr lang="en-GB" b="1" dirty="0" smtClean="0">
                <a:latin typeface="Times New Roman" pitchFamily="18" charset="0"/>
                <a:cs typeface="Times New Roman" pitchFamily="18" charset="0"/>
              </a:rPr>
              <a:t> </a:t>
            </a:r>
            <a:r>
              <a:rPr lang="en-GB" b="1" i="1" dirty="0" smtClean="0">
                <a:latin typeface="Times New Roman" pitchFamily="18" charset="0"/>
                <a:cs typeface="Times New Roman" pitchFamily="18" charset="0"/>
              </a:rPr>
              <a:t>tau</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jurul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neuronilor</a:t>
            </a:r>
            <a:r>
              <a:rPr lang="en-GB" dirty="0" smtClean="0">
                <a:latin typeface="Times New Roman" pitchFamily="18" charset="0"/>
                <a:cs typeface="Times New Roman" pitchFamily="18" charset="0"/>
              </a:rPr>
              <a:t>, care </a:t>
            </a:r>
            <a:r>
              <a:rPr lang="en-GB" dirty="0" err="1" smtClean="0">
                <a:latin typeface="Times New Roman" pitchFamily="18" charset="0"/>
                <a:cs typeface="Times New Roman" pitchFamily="18" charset="0"/>
              </a:rPr>
              <a:t>duc</a:t>
            </a:r>
            <a:r>
              <a:rPr lang="en-GB" dirty="0" smtClean="0">
                <a:latin typeface="Times New Roman" pitchFamily="18" charset="0"/>
                <a:cs typeface="Times New Roman" pitchFamily="18" charset="0"/>
              </a:rPr>
              <a:t> la </a:t>
            </a:r>
            <a:r>
              <a:rPr lang="en-GB" b="1" i="1" dirty="0" err="1" smtClean="0">
                <a:latin typeface="Times New Roman" pitchFamily="18" charset="0"/>
                <a:cs typeface="Times New Roman" pitchFamily="18" charset="0"/>
              </a:rPr>
              <a:t>degenerescenta</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neuronala</a:t>
            </a:r>
            <a:r>
              <a:rPr lang="en-GB" b="1"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ca </a:t>
            </a:r>
            <a:r>
              <a:rPr lang="en-GB" dirty="0" err="1" smtClean="0">
                <a:latin typeface="Times New Roman" pitchFamily="18" charset="0"/>
                <a:cs typeface="Times New Roman" pitchFamily="18" charset="0"/>
              </a:rPr>
              <a:t>urmare</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acumularii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acestor</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proteine</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creier</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neuronii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incep</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moara</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ceea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ce</a:t>
            </a:r>
            <a:r>
              <a:rPr lang="en-GB" dirty="0" smtClean="0">
                <a:latin typeface="Times New Roman" pitchFamily="18" charset="0"/>
                <a:cs typeface="Times New Roman" pitchFamily="18" charset="0"/>
              </a:rPr>
              <a:t> face </a:t>
            </a:r>
            <a:r>
              <a:rPr lang="en-GB" dirty="0" err="1" smtClean="0">
                <a:latin typeface="Times New Roman" pitchFamily="18" charset="0"/>
                <a:cs typeface="Times New Roman" pitchFamily="18" charset="0"/>
              </a:rPr>
              <a:t>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apara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manifestarile</a:t>
            </a:r>
            <a:r>
              <a:rPr lang="en-GB" dirty="0" smtClean="0">
                <a:latin typeface="Times New Roman" pitchFamily="18" charset="0"/>
                <a:cs typeface="Times New Roman" pitchFamily="18" charset="0"/>
              </a:rPr>
              <a:t> de </a:t>
            </a:r>
            <a:r>
              <a:rPr lang="en-GB" b="1" i="1" dirty="0" err="1" smtClean="0">
                <a:latin typeface="Times New Roman" pitchFamily="18" charset="0"/>
                <a:cs typeface="Times New Roman" pitchFamily="18" charset="0"/>
              </a:rPr>
              <a:t>dementa</a:t>
            </a:r>
            <a:r>
              <a:rPr lang="en-GB" dirty="0" smtClean="0">
                <a:latin typeface="Times New Roman" pitchFamily="18" charset="0"/>
                <a:cs typeface="Times New Roman" pitchFamily="18" charset="0"/>
              </a:rPr>
              <a:t>.</a:t>
            </a:r>
          </a:p>
          <a:p>
            <a:r>
              <a:rPr lang="en-GB" dirty="0" err="1" smtClean="0">
                <a:latin typeface="Times New Roman" pitchFamily="18" charset="0"/>
                <a:cs typeface="Times New Roman" pitchFamily="18" charset="0"/>
              </a:rPr>
              <a:t>Boala</a:t>
            </a:r>
            <a:r>
              <a:rPr lang="en-GB" dirty="0" smtClean="0">
                <a:latin typeface="Times New Roman" pitchFamily="18" charset="0"/>
                <a:cs typeface="Times New Roman" pitchFamily="18" charset="0"/>
              </a:rPr>
              <a:t> are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multe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stagii</a:t>
            </a:r>
            <a:r>
              <a:rPr lang="en-GB" dirty="0" smtClean="0">
                <a:latin typeface="Times New Roman" pitchFamily="18" charset="0"/>
                <a:cs typeface="Times New Roman" pitchFamily="18" charset="0"/>
              </a:rPr>
              <a:t> (in general), cu </a:t>
            </a:r>
            <a:r>
              <a:rPr lang="en-GB" dirty="0" err="1" smtClean="0">
                <a:latin typeface="Times New Roman" pitchFamily="18" charset="0"/>
                <a:cs typeface="Times New Roman" pitchFamily="18" charset="0"/>
              </a:rPr>
              <a:t>simptome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diferite</a:t>
            </a: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in </a:t>
            </a:r>
            <a:r>
              <a:rPr lang="en-GB" b="1" dirty="0" err="1" smtClean="0">
                <a:latin typeface="Times New Roman" pitchFamily="18" charset="0"/>
                <a:cs typeface="Times New Roman" pitchFamily="18" charset="0"/>
              </a:rPr>
              <a:t>faza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incipienta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primele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semne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sunt</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problemele</a:t>
            </a:r>
            <a:r>
              <a:rPr lang="en-GB" dirty="0" smtClean="0">
                <a:latin typeface="Times New Roman" pitchFamily="18" charset="0"/>
                <a:cs typeface="Times New Roman" pitchFamily="18" charset="0"/>
              </a:rPr>
              <a:t> de </a:t>
            </a:r>
            <a:r>
              <a:rPr lang="en-GB" dirty="0" err="1" smtClean="0">
                <a:latin typeface="Times New Roman" pitchFamily="18" charset="0"/>
                <a:cs typeface="Times New Roman" pitchFamily="18" charset="0"/>
              </a:rPr>
              <a:t>memorie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recenta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schimbari</a:t>
            </a:r>
            <a:r>
              <a:rPr lang="en-GB" dirty="0" smtClean="0">
                <a:latin typeface="Times New Roman" pitchFamily="18" charset="0"/>
                <a:cs typeface="Times New Roman" pitchFamily="18" charset="0"/>
              </a:rPr>
              <a:t> de </a:t>
            </a:r>
            <a:r>
              <a:rPr lang="en-GB" dirty="0" err="1" smtClean="0">
                <a:latin typeface="Times New Roman" pitchFamily="18" charset="0"/>
                <a:cs typeface="Times New Roman" pitchFamily="18" charset="0"/>
              </a:rPr>
              <a:t>personalitate;</a:t>
            </a:r>
            <a:r>
              <a:rPr lang="en-GB" b="1" dirty="0" err="1" smtClean="0">
                <a:latin typeface="Times New Roman" pitchFamily="18" charset="0"/>
                <a:cs typeface="Times New Roman" pitchFamily="18" charset="0"/>
              </a:rPr>
              <a:t>in</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faza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intermediara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problemele</a:t>
            </a:r>
            <a:r>
              <a:rPr lang="en-GB" dirty="0" smtClean="0">
                <a:latin typeface="Times New Roman" pitchFamily="18" charset="0"/>
                <a:cs typeface="Times New Roman" pitchFamily="18" charset="0"/>
              </a:rPr>
              <a:t> de </a:t>
            </a:r>
            <a:r>
              <a:rPr lang="en-GB" dirty="0" err="1" smtClean="0">
                <a:latin typeface="Times New Roman" pitchFamily="18" charset="0"/>
                <a:cs typeface="Times New Roman" pitchFamily="18" charset="0"/>
              </a:rPr>
              <a:t>memorie</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exacerbeaza</a:t>
            </a:r>
            <a:r>
              <a:rPr lang="en-GB" dirty="0" smtClean="0">
                <a:latin typeface="Times New Roman" pitchFamily="18" charset="0"/>
                <a:cs typeface="Times New Roman" pitchFamily="18" charset="0"/>
              </a:rPr>
              <a:t> (nu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sunt</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recunoscuti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familia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apropiatii</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fel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cele</a:t>
            </a:r>
            <a:r>
              <a:rPr lang="en-GB" dirty="0" smtClean="0">
                <a:latin typeface="Times New Roman" pitchFamily="18" charset="0"/>
                <a:cs typeface="Times New Roman" pitchFamily="18" charset="0"/>
              </a:rPr>
              <a:t> de </a:t>
            </a:r>
            <a:r>
              <a:rPr lang="en-GB" dirty="0" err="1" smtClean="0">
                <a:latin typeface="Times New Roman" pitchFamily="18" charset="0"/>
                <a:cs typeface="Times New Roman" pitchFamily="18" charset="0"/>
              </a:rPr>
              <a:t>personalitate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agresivitate</a:t>
            </a:r>
            <a:r>
              <a:rPr lang="en-GB" dirty="0" smtClean="0">
                <a:latin typeface="Times New Roman" pitchFamily="18" charset="0"/>
                <a:cs typeface="Times New Roman" pitchFamily="18" charset="0"/>
              </a:rPr>
              <a:t>, paranoia)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apare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necesitatea</a:t>
            </a:r>
            <a:r>
              <a:rPr lang="en-GB" dirty="0" smtClean="0">
                <a:latin typeface="Times New Roman" pitchFamily="18" charset="0"/>
                <a:cs typeface="Times New Roman" pitchFamily="18" charset="0"/>
              </a:rPr>
              <a:t> de </a:t>
            </a:r>
            <a:r>
              <a:rPr lang="en-GB" dirty="0" err="1" smtClean="0">
                <a:latin typeface="Times New Roman" pitchFamily="18" charset="0"/>
                <a:cs typeface="Times New Roman" pitchFamily="18" charset="0"/>
              </a:rPr>
              <a:t>ajutor</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pentru</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activitatile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zilnice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mancare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toaleta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imbracare</a:t>
            </a:r>
            <a:r>
              <a:rPr lang="en-GB" dirty="0" smtClean="0">
                <a:latin typeface="Times New Roman" pitchFamily="18" charset="0"/>
                <a:cs typeface="Times New Roman" pitchFamily="18" charset="0"/>
              </a:rPr>
              <a:t> etc); </a:t>
            </a:r>
            <a:r>
              <a:rPr lang="en-GB" b="1" dirty="0" smtClean="0">
                <a:latin typeface="Times New Roman" pitchFamily="18" charset="0"/>
                <a:cs typeface="Times New Roman" pitchFamily="18" charset="0"/>
              </a:rPr>
              <a:t>la final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pacientul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pierde</a:t>
            </a:r>
            <a:r>
              <a:rPr lang="en-GB" dirty="0" smtClean="0">
                <a:latin typeface="Times New Roman" pitchFamily="18" charset="0"/>
                <a:cs typeface="Times New Roman" pitchFamily="18" charset="0"/>
              </a:rPr>
              <a:t> total </a:t>
            </a:r>
            <a:r>
              <a:rPr lang="en-GB" dirty="0" err="1" smtClean="0">
                <a:latin typeface="Times New Roman" pitchFamily="18" charset="0"/>
                <a:cs typeface="Times New Roman" pitchFamily="18" charset="0"/>
              </a:rPr>
              <a:t>capacitatea</a:t>
            </a:r>
            <a:r>
              <a:rPr lang="en-GB" dirty="0" smtClean="0">
                <a:latin typeface="Times New Roman" pitchFamily="18" charset="0"/>
                <a:cs typeface="Times New Roman" pitchFamily="18" charset="0"/>
              </a:rPr>
              <a:t> de-a </a:t>
            </a:r>
            <a:r>
              <a:rPr lang="en-GB" dirty="0" err="1" smtClean="0">
                <a:latin typeface="Times New Roman" pitchFamily="18" charset="0"/>
                <a:cs typeface="Times New Roman" pitchFamily="18" charset="0"/>
              </a:rPr>
              <a:t>vorbi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depinde</a:t>
            </a:r>
            <a:r>
              <a:rPr lang="en-GB" dirty="0" smtClean="0">
                <a:latin typeface="Times New Roman" pitchFamily="18" charset="0"/>
                <a:cs typeface="Times New Roman" pitchFamily="18" charset="0"/>
              </a:rPr>
              <a:t> total de </a:t>
            </a:r>
            <a:r>
              <a:rPr lang="en-GB" dirty="0" err="1" smtClean="0">
                <a:latin typeface="Times New Roman" pitchFamily="18" charset="0"/>
                <a:cs typeface="Times New Roman" pitchFamily="18" charset="0"/>
              </a:rPr>
              <a:t>altii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pentru</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activitatile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zilnice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Acum</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pacientul</a:t>
            </a:r>
            <a:r>
              <a:rPr lang="en-GB" dirty="0" smtClean="0">
                <a:latin typeface="Times New Roman" pitchFamily="18" charset="0"/>
                <a:cs typeface="Times New Roman" pitchFamily="18" charset="0"/>
              </a:rPr>
              <a:t> nu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pastreaza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controlul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asupra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sfincterelor</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incontinenta</a:t>
            </a:r>
            <a:r>
              <a:rPr lang="en-GB" dirty="0" smtClean="0">
                <a:latin typeface="Times New Roman" pitchFamily="18" charset="0"/>
                <a:cs typeface="Times New Roman" pitchFamily="18" charset="0"/>
              </a:rPr>
              <a:t>), nu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mesteca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inghiti</a:t>
            </a:r>
            <a:r>
              <a:rPr lang="en-GB" dirty="0" smtClean="0">
                <a:latin typeface="Times New Roman" pitchFamily="18" charset="0"/>
                <a:cs typeface="Times New Roman" pitchFamily="18" charset="0"/>
              </a:rPr>
              <a:t>, la final nu </a:t>
            </a:r>
            <a:r>
              <a:rPr lang="en-GB" dirty="0" err="1" smtClean="0">
                <a:latin typeface="Times New Roman" pitchFamily="18" charset="0"/>
                <a:cs typeface="Times New Roman" pitchFamily="18" charset="0"/>
              </a:rPr>
              <a:t>va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putea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respira</a:t>
            </a:r>
            <a:r>
              <a:rPr lang="en-GB" dirty="0" smtClean="0">
                <a:latin typeface="Times New Roman" pitchFamily="18" charset="0"/>
                <a:cs typeface="Times New Roman" pitchFamily="18" charset="0"/>
              </a:rPr>
              <a:t>.</a:t>
            </a:r>
          </a:p>
          <a:p>
            <a:endParaRPr lang="en-GB" dirty="0"/>
          </a:p>
        </p:txBody>
      </p:sp>
      <p:pic>
        <p:nvPicPr>
          <p:cNvPr id="91138" name="Picture 2" descr="original"/>
          <p:cNvPicPr>
            <a:picLocks noChangeAspect="1" noChangeArrowheads="1"/>
          </p:cNvPicPr>
          <p:nvPr/>
        </p:nvPicPr>
        <p:blipFill>
          <a:blip r:embed="rId2"/>
          <a:srcRect/>
          <a:stretch>
            <a:fillRect/>
          </a:stretch>
        </p:blipFill>
        <p:spPr bwMode="auto">
          <a:xfrm>
            <a:off x="214282" y="142852"/>
            <a:ext cx="5048285" cy="378621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428604"/>
            <a:ext cx="8286808" cy="2857520"/>
          </a:xfrm>
        </p:spPr>
        <p:txBody>
          <a:bodyPr>
            <a:normAutofit fontScale="92500" lnSpcReduction="10000"/>
          </a:bodyPr>
          <a:lstStyle/>
          <a:p>
            <a:r>
              <a:rPr lang="vi-VN" dirty="0" smtClean="0"/>
              <a:t>Plăcile senile vizibile printre celulele nervoase (neuroni) din creier. </a:t>
            </a:r>
            <a:r>
              <a:rPr lang="vi-VN" b="1" dirty="0" smtClean="0"/>
              <a:t>Plăcile senile conțin o acumulare de beta-amiloid</a:t>
            </a:r>
            <a:r>
              <a:rPr lang="vi-VN" dirty="0" smtClean="0"/>
              <a:t>, care este un fragment dintr-o proteină pe care organismul o produce în mod normal (proteina precursoare a amiloidului – beta-APP). În cazul unei persoane sănătoase, aceste fragmente de proteine sunt degradate și eliminate, în boala Alzheimer ele se acumulează în special la terminațiile presinaptice ale neuronilor, formând plăci insolubile și împiedicând astfel transmiterea influxului nervos de la un neuron la altul.</a:t>
            </a:r>
            <a:endParaRPr lang="en-GB" dirty="0"/>
          </a:p>
        </p:txBody>
      </p:sp>
      <p:pic>
        <p:nvPicPr>
          <p:cNvPr id="1026" name="Picture 2" descr="alz"/>
          <p:cNvPicPr>
            <a:picLocks noChangeAspect="1" noChangeArrowheads="1"/>
          </p:cNvPicPr>
          <p:nvPr/>
        </p:nvPicPr>
        <p:blipFill>
          <a:blip r:embed="rId2"/>
          <a:srcRect/>
          <a:stretch>
            <a:fillRect/>
          </a:stretch>
        </p:blipFill>
        <p:spPr bwMode="auto">
          <a:xfrm>
            <a:off x="2176007" y="3246156"/>
            <a:ext cx="5105833" cy="361184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4" y="642918"/>
            <a:ext cx="2995610" cy="4214842"/>
          </a:xfrm>
        </p:spPr>
        <p:txBody>
          <a:bodyPr>
            <a:noAutofit/>
          </a:bodyPr>
          <a:lstStyle/>
          <a:p>
            <a:r>
              <a:rPr lang="vi-VN" sz="1600" dirty="0" smtClean="0"/>
              <a:t>Ultrasunetele pot elimina plăcile de proteine responsabile pentru maladia Alzheimer la șoarecii de laborator, contribuind la refacerea memoriei lor, conform unui studiu </a:t>
            </a:r>
            <a:r>
              <a:rPr lang="vi-VN" sz="1600" dirty="0" smtClean="0"/>
              <a:t>publicat </a:t>
            </a:r>
            <a:r>
              <a:rPr lang="vi-VN" sz="1600" dirty="0" smtClean="0"/>
              <a:t>în revista medicală americană Science Translational Medicine, care deschide calea unui nou tratament pentru pacienții cu această degenerare a creierului, incurabilă pentru </a:t>
            </a:r>
            <a:r>
              <a:rPr lang="vi-VN" sz="1600" dirty="0" smtClean="0"/>
              <a:t>moment</a:t>
            </a:r>
            <a:r>
              <a:rPr lang="en-GB" sz="1600" dirty="0" smtClean="0"/>
              <a:t>.</a:t>
            </a:r>
            <a:endParaRPr lang="en-GB" sz="1600" dirty="0"/>
          </a:p>
        </p:txBody>
      </p:sp>
      <p:pic>
        <p:nvPicPr>
          <p:cNvPr id="89090" name="Picture 2" descr="http://www.agerpres.ro/media/images/2015-03/03121739114301487.jpg"/>
          <p:cNvPicPr>
            <a:picLocks noChangeAspect="1" noChangeArrowheads="1"/>
          </p:cNvPicPr>
          <p:nvPr/>
        </p:nvPicPr>
        <p:blipFill>
          <a:blip r:embed="rId2"/>
          <a:srcRect/>
          <a:stretch>
            <a:fillRect/>
          </a:stretch>
        </p:blipFill>
        <p:spPr bwMode="auto">
          <a:xfrm>
            <a:off x="32440" y="357166"/>
            <a:ext cx="5585152" cy="614366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85728"/>
            <a:ext cx="8072494" cy="5857916"/>
          </a:xfrm>
        </p:spPr>
        <p:txBody>
          <a:bodyPr>
            <a:normAutofit fontScale="25000" lnSpcReduction="20000"/>
          </a:bodyPr>
          <a:lstStyle/>
          <a:p>
            <a:r>
              <a:rPr lang="vi-VN" sz="6400" dirty="0" smtClean="0"/>
              <a:t>Pentru a penetra acest sistem de apărare, cercetătorii au folosit ultrasunete și microbule injectate în sânge. Acestea microbule vibrează sub efectul undelor sonore de înaltă energie, permițând deschiderea pentru scurt timp a barierei de protecție a creierului</a:t>
            </a:r>
            <a:r>
              <a:rPr lang="vi-VN" sz="6400" dirty="0" smtClean="0"/>
              <a:t>.</a:t>
            </a:r>
            <a:endParaRPr lang="en-GB" sz="6400" dirty="0" smtClean="0"/>
          </a:p>
          <a:p>
            <a:pPr>
              <a:buNone/>
            </a:pPr>
            <a:endParaRPr lang="vi-VN" sz="6400" dirty="0" smtClean="0"/>
          </a:p>
          <a:p>
            <a:r>
              <a:rPr lang="vi-VN" sz="6400" dirty="0" smtClean="0"/>
              <a:t>Cercetătorii au aplicat această tehnică cu ultrasunete timp de câteva săptămâni pe șoareci modificați genetic pentru a produce plăci de amiloid și au constatat că după aceasta, plăcile de amiloid au dispărut la 75% dintre rozătoare fără a deteriora țesutul cerebral, spune Juergen Goetz de la Institutul Creierului de la Universitatea Queensland din Brisbane (Australia</a:t>
            </a:r>
            <a:r>
              <a:rPr lang="vi-VN" sz="6400" dirty="0" smtClean="0"/>
              <a:t>)</a:t>
            </a:r>
            <a:r>
              <a:rPr lang="en-GB" sz="6400" dirty="0" smtClean="0"/>
              <a:t>.</a:t>
            </a:r>
          </a:p>
          <a:p>
            <a:pPr>
              <a:buNone/>
            </a:pPr>
            <a:endParaRPr lang="en-GB" sz="6400" dirty="0" smtClean="0"/>
          </a:p>
          <a:p>
            <a:r>
              <a:rPr lang="en-GB" sz="6400" dirty="0" smtClean="0"/>
              <a:t>E</a:t>
            </a:r>
            <a:r>
              <a:rPr lang="vi-VN" sz="6400" dirty="0" smtClean="0"/>
              <a:t>chipa </a:t>
            </a:r>
            <a:r>
              <a:rPr lang="vi-VN" sz="6400" dirty="0" smtClean="0"/>
              <a:t>descrie tehnica ca folosind un anumit tip de ultrasunete numit ultrasunete </a:t>
            </a:r>
            <a:r>
              <a:rPr lang="vi-VN" sz="6400" dirty="0" smtClean="0"/>
              <a:t>terapeutic</a:t>
            </a:r>
            <a:r>
              <a:rPr lang="en-GB" sz="6400" dirty="0" smtClean="0"/>
              <a:t>e</a:t>
            </a:r>
            <a:r>
              <a:rPr lang="vi-VN" sz="6400" dirty="0" smtClean="0"/>
              <a:t> </a:t>
            </a:r>
            <a:r>
              <a:rPr lang="en-GB" sz="6400" dirty="0" err="1" smtClean="0"/>
              <a:t>tinta</a:t>
            </a:r>
            <a:r>
              <a:rPr lang="vi-VN" sz="6400" dirty="0" smtClean="0"/>
              <a:t> </a:t>
            </a:r>
            <a:r>
              <a:rPr lang="vi-VN" sz="6400" dirty="0" smtClean="0"/>
              <a:t>, </a:t>
            </a:r>
            <a:r>
              <a:rPr lang="vi-VN" sz="6400" dirty="0" smtClean="0"/>
              <a:t>c</a:t>
            </a:r>
            <a:r>
              <a:rPr lang="en-GB" sz="6400" dirty="0" smtClean="0"/>
              <a:t>e au </a:t>
            </a:r>
            <a:r>
              <a:rPr lang="en-GB" sz="6400" dirty="0" err="1" smtClean="0"/>
              <a:t>trimis</a:t>
            </a:r>
            <a:r>
              <a:rPr lang="en-GB" sz="6400" dirty="0" smtClean="0"/>
              <a:t> </a:t>
            </a:r>
            <a:r>
              <a:rPr lang="en-GB" sz="6400" dirty="0" err="1" smtClean="0"/>
              <a:t>semnale</a:t>
            </a:r>
            <a:r>
              <a:rPr lang="en-GB" sz="6400" dirty="0" smtClean="0"/>
              <a:t> </a:t>
            </a:r>
            <a:r>
              <a:rPr lang="en-GB" sz="6400" dirty="0" err="1" smtClean="0"/>
              <a:t>sonore</a:t>
            </a:r>
            <a:r>
              <a:rPr lang="vi-VN" sz="6400" dirty="0" smtClean="0"/>
              <a:t> </a:t>
            </a:r>
            <a:r>
              <a:rPr lang="en-GB" sz="6400" dirty="0" smtClean="0"/>
              <a:t>,non-</a:t>
            </a:r>
            <a:r>
              <a:rPr lang="en-GB" sz="6400" dirty="0" err="1" smtClean="0"/>
              <a:t>invaziv</a:t>
            </a:r>
            <a:r>
              <a:rPr lang="en-GB" sz="6400" dirty="0" smtClean="0"/>
              <a:t>,</a:t>
            </a:r>
            <a:r>
              <a:rPr lang="vi-VN" sz="6400" dirty="0" smtClean="0"/>
              <a:t> </a:t>
            </a:r>
            <a:r>
              <a:rPr lang="vi-VN" sz="6400" dirty="0" smtClean="0"/>
              <a:t>în țesutul cerebral . Prin </a:t>
            </a:r>
            <a:r>
              <a:rPr lang="vi-VN" sz="6400" dirty="0" smtClean="0"/>
              <a:t>oscila</a:t>
            </a:r>
            <a:r>
              <a:rPr lang="en-GB" sz="6400" dirty="0" err="1" smtClean="0"/>
              <a:t>tii</a:t>
            </a:r>
            <a:r>
              <a:rPr lang="vi-VN" sz="6400" dirty="0" smtClean="0"/>
              <a:t> </a:t>
            </a:r>
            <a:r>
              <a:rPr lang="vi-VN" sz="6400" dirty="0" smtClean="0"/>
              <a:t>super-rapid , aceste unde sonore sunt în măsură să deschidă ușor în sus bariera sânge - creier , care este un strat care protejeaza creierul impotriva bacteriilor , si de a stimula celulele </a:t>
            </a:r>
            <a:r>
              <a:rPr lang="vi-VN" sz="6400" dirty="0" smtClean="0"/>
              <a:t>microgliale</a:t>
            </a:r>
            <a:r>
              <a:rPr lang="en-GB" sz="6400" dirty="0" smtClean="0"/>
              <a:t> ale </a:t>
            </a:r>
            <a:r>
              <a:rPr lang="vi-VN" sz="6400" dirty="0" smtClean="0"/>
              <a:t> </a:t>
            </a:r>
            <a:r>
              <a:rPr lang="vi-VN" sz="6400" dirty="0" smtClean="0"/>
              <a:t>creierul </a:t>
            </a:r>
            <a:r>
              <a:rPr lang="en-GB" sz="6400" dirty="0" err="1" smtClean="0"/>
              <a:t>sa</a:t>
            </a:r>
            <a:r>
              <a:rPr lang="en-GB" sz="6400" dirty="0" smtClean="0"/>
              <a:t> se </a:t>
            </a:r>
            <a:r>
              <a:rPr lang="vi-VN" sz="6400" dirty="0" smtClean="0"/>
              <a:t>activ</a:t>
            </a:r>
            <a:r>
              <a:rPr lang="en-GB" sz="6400" dirty="0" err="1" smtClean="0"/>
              <a:t>eze</a:t>
            </a:r>
            <a:r>
              <a:rPr lang="vi-VN" sz="6400" dirty="0" smtClean="0"/>
              <a:t> </a:t>
            </a:r>
            <a:r>
              <a:rPr lang="vi-VN" sz="6400" dirty="0" smtClean="0"/>
              <a:t>. Celulele </a:t>
            </a:r>
            <a:r>
              <a:rPr lang="en-GB" sz="6400" dirty="0" smtClean="0"/>
              <a:t>m</a:t>
            </a:r>
            <a:r>
              <a:rPr lang="vi-VN" sz="6400" dirty="0" smtClean="0"/>
              <a:t>icrogl</a:t>
            </a:r>
            <a:r>
              <a:rPr lang="en-GB" sz="6400" dirty="0" err="1" smtClean="0"/>
              <a:t>iale</a:t>
            </a:r>
            <a:r>
              <a:rPr lang="vi-VN" sz="6400" dirty="0" smtClean="0"/>
              <a:t> </a:t>
            </a:r>
            <a:r>
              <a:rPr lang="vi-VN" sz="6400" dirty="0" smtClean="0"/>
              <a:t>sunt, practic, celule deșeuri </a:t>
            </a:r>
            <a:r>
              <a:rPr lang="en-GB" sz="6400" dirty="0" smtClean="0"/>
              <a:t>-</a:t>
            </a:r>
            <a:r>
              <a:rPr lang="vi-VN" sz="6400" dirty="0" smtClean="0"/>
              <a:t>de </a:t>
            </a:r>
            <a:r>
              <a:rPr lang="vi-VN" sz="6400" dirty="0" smtClean="0"/>
              <a:t>eliminare , astfel încât acestea sunt în măsură </a:t>
            </a:r>
            <a:r>
              <a:rPr lang="vi-VN" sz="6400" dirty="0" smtClean="0"/>
              <a:t>să</a:t>
            </a:r>
            <a:r>
              <a:rPr lang="en-GB" sz="6400" dirty="0" smtClean="0"/>
              <a:t> </a:t>
            </a:r>
            <a:r>
              <a:rPr lang="en-GB" sz="6400" dirty="0" err="1" smtClean="0"/>
              <a:t>elimine</a:t>
            </a:r>
            <a:r>
              <a:rPr lang="vi-VN" sz="6400" dirty="0" smtClean="0"/>
              <a:t> </a:t>
            </a:r>
            <a:r>
              <a:rPr lang="en-GB" sz="6400" dirty="0" err="1" smtClean="0"/>
              <a:t>placile</a:t>
            </a:r>
            <a:r>
              <a:rPr lang="en-GB" sz="6400" dirty="0" smtClean="0"/>
              <a:t> de</a:t>
            </a:r>
            <a:r>
              <a:rPr lang="vi-VN" sz="6400" dirty="0" smtClean="0"/>
              <a:t> beta-amiloid</a:t>
            </a:r>
            <a:r>
              <a:rPr lang="en-GB" sz="6400" dirty="0" smtClean="0"/>
              <a:t> </a:t>
            </a:r>
            <a:r>
              <a:rPr lang="en-GB" sz="6400" dirty="0" err="1" smtClean="0"/>
              <a:t>toxice</a:t>
            </a:r>
            <a:r>
              <a:rPr lang="vi-VN" sz="6400" dirty="0" smtClean="0"/>
              <a:t> </a:t>
            </a:r>
            <a:r>
              <a:rPr lang="vi-VN" sz="6400" dirty="0" smtClean="0"/>
              <a:t>, care sunt responsabile pentru cele mai grave simptome ale bolii Alzheimer </a:t>
            </a:r>
            <a:r>
              <a:rPr lang="vi-VN" sz="6400" dirty="0" smtClean="0"/>
              <a:t>.</a:t>
            </a:r>
            <a:endParaRPr lang="en-GB" sz="6400" dirty="0" smtClean="0"/>
          </a:p>
          <a:p>
            <a:pPr>
              <a:buNone/>
            </a:pPr>
            <a:endParaRPr lang="en-GB" sz="4000" dirty="0" smtClean="0"/>
          </a:p>
          <a:p>
            <a:r>
              <a:rPr lang="ro-RO" sz="6400" dirty="0" err="1" smtClean="0">
                <a:latin typeface="Times New Roman" pitchFamily="18" charset="0"/>
                <a:cs typeface="Times New Roman" pitchFamily="18" charset="0"/>
              </a:rPr>
              <a:t>Soareci</a:t>
            </a:r>
            <a:r>
              <a:rPr lang="en-GB" sz="6400" dirty="0" err="1" smtClean="0">
                <a:latin typeface="Times New Roman" pitchFamily="18" charset="0"/>
                <a:cs typeface="Times New Roman" pitchFamily="18" charset="0"/>
              </a:rPr>
              <a:t>i</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cu plăci de </a:t>
            </a:r>
            <a:r>
              <a:rPr lang="ro-RO" sz="6400" dirty="0" err="1" smtClean="0">
                <a:latin typeface="Times New Roman" pitchFamily="18" charset="0"/>
                <a:cs typeface="Times New Roman" pitchFamily="18" charset="0"/>
              </a:rPr>
              <a:t>amiloid</a:t>
            </a:r>
            <a:r>
              <a:rPr lang="ro-RO" sz="6400" dirty="0" smtClean="0">
                <a:latin typeface="Times New Roman" pitchFamily="18" charset="0"/>
                <a:cs typeface="Times New Roman" pitchFamily="18" charset="0"/>
              </a:rPr>
              <a:t> nu </a:t>
            </a:r>
            <a:r>
              <a:rPr lang="ro-RO" sz="6400" dirty="0" smtClean="0">
                <a:latin typeface="Times New Roman" pitchFamily="18" charset="0"/>
                <a:cs typeface="Times New Roman" pitchFamily="18" charset="0"/>
              </a:rPr>
              <a:t>a</a:t>
            </a:r>
            <a:r>
              <a:rPr lang="en-GB" sz="6400" dirty="0" smtClean="0">
                <a:latin typeface="Times New Roman" pitchFamily="18" charset="0"/>
                <a:cs typeface="Times New Roman" pitchFamily="18" charset="0"/>
              </a:rPr>
              <a:t>u</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efectuat la fel de bine </a:t>
            </a:r>
            <a:r>
              <a:rPr lang="ro-RO" sz="6400" dirty="0" smtClean="0">
                <a:latin typeface="Times New Roman" pitchFamily="18" charset="0"/>
                <a:cs typeface="Times New Roman" pitchFamily="18" charset="0"/>
              </a:rPr>
              <a:t>sarcina </a:t>
            </a:r>
            <a:r>
              <a:rPr lang="ro-RO" sz="6400" dirty="0" smtClean="0">
                <a:latin typeface="Times New Roman" pitchFamily="18" charset="0"/>
                <a:cs typeface="Times New Roman" pitchFamily="18" charset="0"/>
              </a:rPr>
              <a:t>de labirint ca </a:t>
            </a:r>
            <a:r>
              <a:rPr lang="ro-RO" sz="6400" dirty="0" err="1" smtClean="0">
                <a:latin typeface="Times New Roman" pitchFamily="18" charset="0"/>
                <a:cs typeface="Times New Roman" pitchFamily="18" charset="0"/>
              </a:rPr>
              <a:t>soareci</a:t>
            </a:r>
            <a:r>
              <a:rPr lang="ro-RO" sz="6400" dirty="0" smtClean="0">
                <a:latin typeface="Times New Roman" pitchFamily="18" charset="0"/>
                <a:cs typeface="Times New Roman" pitchFamily="18" charset="0"/>
              </a:rPr>
              <a:t> </a:t>
            </a:r>
            <a:r>
              <a:rPr lang="ro-RO" sz="6400" dirty="0" err="1" smtClean="0">
                <a:latin typeface="Times New Roman" pitchFamily="18" charset="0"/>
                <a:cs typeface="Times New Roman" pitchFamily="18" charset="0"/>
              </a:rPr>
              <a:t>sanatosi</a:t>
            </a:r>
            <a:r>
              <a:rPr lang="en-GB" sz="6400" dirty="0" smtClean="0">
                <a:latin typeface="Times New Roman" pitchFamily="18" charset="0"/>
                <a:cs typeface="Times New Roman" pitchFamily="18" charset="0"/>
              </a:rPr>
              <a:t>(placebo)</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 Cu toate acestea , </a:t>
            </a:r>
            <a:r>
              <a:rPr lang="ro-RO" sz="6400" dirty="0" smtClean="0">
                <a:latin typeface="Times New Roman" pitchFamily="18" charset="0"/>
                <a:cs typeface="Times New Roman" pitchFamily="18" charset="0"/>
              </a:rPr>
              <a:t>ultrasunete</a:t>
            </a:r>
            <a:r>
              <a:rPr lang="en-GB" sz="6400" dirty="0" smtClean="0">
                <a:latin typeface="Times New Roman" pitchFamily="18" charset="0"/>
                <a:cs typeface="Times New Roman" pitchFamily="18" charset="0"/>
              </a:rPr>
              <a:t>le au </a:t>
            </a:r>
            <a:r>
              <a:rPr lang="ro-RO" sz="6400" dirty="0" smtClean="0">
                <a:latin typeface="Times New Roman" pitchFamily="18" charset="0"/>
                <a:cs typeface="Times New Roman" pitchFamily="18" charset="0"/>
              </a:rPr>
              <a:t>restaurat </a:t>
            </a:r>
            <a:r>
              <a:rPr lang="ro-RO" sz="6400" dirty="0" smtClean="0">
                <a:latin typeface="Times New Roman" pitchFamily="18" charset="0"/>
                <a:cs typeface="Times New Roman" pitchFamily="18" charset="0"/>
              </a:rPr>
              <a:t>capacitatea șoarecilor de a </a:t>
            </a:r>
            <a:r>
              <a:rPr lang="en-GB" sz="6400" dirty="0" err="1" smtClean="0">
                <a:latin typeface="Times New Roman" pitchFamily="18" charset="0"/>
                <a:cs typeface="Times New Roman" pitchFamily="18" charset="0"/>
              </a:rPr>
              <a:t>recunoaste</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labirint </a:t>
            </a:r>
            <a:r>
              <a:rPr lang="en-GB" sz="6400" dirty="0" err="1" smtClean="0">
                <a:latin typeface="Times New Roman" pitchFamily="18" charset="0"/>
                <a:cs typeface="Times New Roman" pitchFamily="18" charset="0"/>
              </a:rPr>
              <a:t>ul</a:t>
            </a:r>
            <a:r>
              <a:rPr lang="en-GB"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la </a:t>
            </a:r>
            <a:r>
              <a:rPr lang="ro-RO" sz="6400" dirty="0" smtClean="0">
                <a:latin typeface="Times New Roman" pitchFamily="18" charset="0"/>
                <a:cs typeface="Times New Roman" pitchFamily="18" charset="0"/>
              </a:rPr>
              <a:t>același nivel ca și șoarecii normali . In cazul in care </a:t>
            </a:r>
            <a:r>
              <a:rPr lang="ro-RO" sz="6400" dirty="0" err="1" smtClean="0">
                <a:latin typeface="Times New Roman" pitchFamily="18" charset="0"/>
                <a:cs typeface="Times New Roman" pitchFamily="18" charset="0"/>
              </a:rPr>
              <a:t>cercetatorii</a:t>
            </a:r>
            <a:r>
              <a:rPr lang="ro-RO" sz="6400" dirty="0" smtClean="0">
                <a:latin typeface="Times New Roman" pitchFamily="18" charset="0"/>
                <a:cs typeface="Times New Roman" pitchFamily="18" charset="0"/>
              </a:rPr>
              <a:t> au comparat creierul celor doua grupuri de </a:t>
            </a:r>
            <a:r>
              <a:rPr lang="ro-RO" sz="6400" dirty="0" err="1" smtClean="0">
                <a:latin typeface="Times New Roman" pitchFamily="18" charset="0"/>
                <a:cs typeface="Times New Roman" pitchFamily="18" charset="0"/>
              </a:rPr>
              <a:t>soareci</a:t>
            </a:r>
            <a:r>
              <a:rPr lang="ro-RO" sz="6400" dirty="0" smtClean="0">
                <a:latin typeface="Times New Roman" pitchFamily="18" charset="0"/>
                <a:cs typeface="Times New Roman" pitchFamily="18" charset="0"/>
              </a:rPr>
              <a:t> , au </a:t>
            </a:r>
            <a:r>
              <a:rPr lang="en-GB" sz="6400" dirty="0" err="1" smtClean="0">
                <a:latin typeface="Times New Roman" pitchFamily="18" charset="0"/>
                <a:cs typeface="Times New Roman" pitchFamily="18" charset="0"/>
              </a:rPr>
              <a:t>observat</a:t>
            </a:r>
            <a:r>
              <a:rPr lang="en-GB" sz="6400" dirty="0" smtClean="0">
                <a:latin typeface="Times New Roman" pitchFamily="18" charset="0"/>
                <a:cs typeface="Times New Roman" pitchFamily="18" charset="0"/>
              </a:rPr>
              <a:t> ca </a:t>
            </a:r>
            <a:r>
              <a:rPr lang="ro-RO" sz="6400" dirty="0" smtClean="0">
                <a:latin typeface="Times New Roman" pitchFamily="18" charset="0"/>
                <a:cs typeface="Times New Roman" pitchFamily="18" charset="0"/>
              </a:rPr>
              <a:t>ultrasunete</a:t>
            </a:r>
            <a:r>
              <a:rPr lang="en-GB" sz="6400" dirty="0" smtClean="0">
                <a:latin typeface="Times New Roman" pitchFamily="18" charset="0"/>
                <a:cs typeface="Times New Roman" pitchFamily="18" charset="0"/>
              </a:rPr>
              <a:t>le</a:t>
            </a:r>
            <a:r>
              <a:rPr lang="ro-RO" sz="6400" dirty="0" smtClean="0">
                <a:latin typeface="Times New Roman" pitchFamily="18" charset="0"/>
                <a:cs typeface="Times New Roman" pitchFamily="18" charset="0"/>
              </a:rPr>
              <a:t> a</a:t>
            </a:r>
            <a:r>
              <a:rPr lang="en-GB" sz="6400" dirty="0" smtClean="0">
                <a:latin typeface="Times New Roman" pitchFamily="18" charset="0"/>
                <a:cs typeface="Times New Roman" pitchFamily="18" charset="0"/>
              </a:rPr>
              <a:t>u</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redus cantitatea de plăci de </a:t>
            </a:r>
            <a:r>
              <a:rPr lang="ro-RO" sz="6400" dirty="0" err="1" smtClean="0">
                <a:latin typeface="Times New Roman" pitchFamily="18" charset="0"/>
                <a:cs typeface="Times New Roman" pitchFamily="18" charset="0"/>
              </a:rPr>
              <a:t>amiloid</a:t>
            </a:r>
            <a:r>
              <a:rPr lang="ro-RO" sz="6400" dirty="0" smtClean="0">
                <a:latin typeface="Times New Roman" pitchFamily="18" charset="0"/>
                <a:cs typeface="Times New Roman" pitchFamily="18" charset="0"/>
              </a:rPr>
              <a:t> cu </a:t>
            </a:r>
            <a:r>
              <a:rPr lang="en-GB" sz="6400" dirty="0" err="1" smtClean="0">
                <a:latin typeface="Times New Roman" pitchFamily="18" charset="0"/>
                <a:cs typeface="Times New Roman" pitchFamily="18" charset="0"/>
              </a:rPr>
              <a:t>peste</a:t>
            </a:r>
            <a:r>
              <a:rPr lang="en-GB"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jumătate </a:t>
            </a:r>
            <a:r>
              <a:rPr lang="ro-RO" sz="6400" dirty="0" smtClean="0">
                <a:latin typeface="Times New Roman" pitchFamily="18" charset="0"/>
                <a:cs typeface="Times New Roman" pitchFamily="18" charset="0"/>
              </a:rPr>
              <a:t>. Șoarecii tratați </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săptămânal </a:t>
            </a:r>
            <a:r>
              <a:rPr lang="en-GB" sz="6400" dirty="0" smtClean="0">
                <a:latin typeface="Times New Roman" pitchFamily="18" charset="0"/>
                <a:cs typeface="Times New Roman" pitchFamily="18" charset="0"/>
              </a:rPr>
              <a:t> cu </a:t>
            </a:r>
            <a:r>
              <a:rPr lang="ro-RO" sz="6400" dirty="0" smtClean="0">
                <a:latin typeface="Times New Roman" pitchFamily="18" charset="0"/>
                <a:cs typeface="Times New Roman" pitchFamily="18" charset="0"/>
              </a:rPr>
              <a:t>ultrasunete </a:t>
            </a:r>
            <a:r>
              <a:rPr lang="ro-RO" sz="6400" dirty="0" smtClean="0">
                <a:latin typeface="Times New Roman" pitchFamily="18" charset="0"/>
                <a:cs typeface="Times New Roman" pitchFamily="18" charset="0"/>
              </a:rPr>
              <a:t>au învățat pentru a evita șocurile electrice în </a:t>
            </a:r>
            <a:r>
              <a:rPr lang="en-GB" sz="6400" dirty="0" smtClean="0">
                <a:latin typeface="Times New Roman" pitchFamily="18" charset="0"/>
                <a:cs typeface="Times New Roman" pitchFamily="18" charset="0"/>
              </a:rPr>
              <a:t> </a:t>
            </a:r>
            <a:r>
              <a:rPr lang="en-GB" sz="6400" dirty="0" err="1" smtClean="0">
                <a:latin typeface="Times New Roman" pitchFamily="18" charset="0"/>
                <a:cs typeface="Times New Roman" pitchFamily="18" charset="0"/>
              </a:rPr>
              <a:t>diferite</a:t>
            </a:r>
            <a:r>
              <a:rPr lang="en-GB" sz="6400" dirty="0" smtClean="0">
                <a:latin typeface="Times New Roman" pitchFamily="18" charset="0"/>
                <a:cs typeface="Times New Roman" pitchFamily="18" charset="0"/>
              </a:rPr>
              <a:t> </a:t>
            </a:r>
            <a:r>
              <a:rPr lang="en-GB" sz="6400" dirty="0" err="1" smtClean="0">
                <a:latin typeface="Times New Roman" pitchFamily="18" charset="0"/>
                <a:cs typeface="Times New Roman" pitchFamily="18" charset="0"/>
              </a:rPr>
              <a:t>sarcini</a:t>
            </a:r>
            <a:r>
              <a:rPr lang="en-GB" sz="6400" dirty="0" smtClean="0">
                <a:latin typeface="Times New Roman" pitchFamily="18" charset="0"/>
                <a:cs typeface="Times New Roman" pitchFamily="18" charset="0"/>
              </a:rPr>
              <a:t> active cu </a:t>
            </a:r>
            <a:r>
              <a:rPr lang="ro-RO" sz="6400" dirty="0" smtClean="0">
                <a:latin typeface="Times New Roman" pitchFamily="18" charset="0"/>
                <a:cs typeface="Times New Roman" pitchFamily="18" charset="0"/>
              </a:rPr>
              <a:t>loc</a:t>
            </a:r>
            <a:r>
              <a:rPr lang="en-GB" sz="6400" dirty="0" err="1" smtClean="0">
                <a:latin typeface="Times New Roman" pitchFamily="18" charset="0"/>
                <a:cs typeface="Times New Roman" pitchFamily="18" charset="0"/>
              </a:rPr>
              <a:t>uri</a:t>
            </a:r>
            <a:r>
              <a:rPr lang="en-GB"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de evitare mai bună decât șoarecii </a:t>
            </a:r>
            <a:r>
              <a:rPr lang="en-GB" sz="6400" dirty="0" smtClean="0">
                <a:latin typeface="Times New Roman" pitchFamily="18" charset="0"/>
                <a:cs typeface="Times New Roman" pitchFamily="18" charset="0"/>
              </a:rPr>
              <a:t>in </a:t>
            </a:r>
            <a:r>
              <a:rPr lang="ro-RO" sz="6400" dirty="0" smtClean="0">
                <a:latin typeface="Times New Roman" pitchFamily="18" charset="0"/>
                <a:cs typeface="Times New Roman" pitchFamily="18" charset="0"/>
              </a:rPr>
              <a:t>tratament </a:t>
            </a:r>
            <a:r>
              <a:rPr lang="ro-RO" sz="6400" dirty="0" smtClean="0">
                <a:latin typeface="Times New Roman" pitchFamily="18" charset="0"/>
                <a:cs typeface="Times New Roman" pitchFamily="18" charset="0"/>
              </a:rPr>
              <a:t>cu placebo , ceea ce indică faptul că memoria lor sa îmbunătățit. Ei au avut , de asemenea, jumătate din cantitatea de plăci de </a:t>
            </a:r>
            <a:r>
              <a:rPr lang="ro-RO" sz="6400" dirty="0" err="1" smtClean="0">
                <a:latin typeface="Times New Roman" pitchFamily="18" charset="0"/>
                <a:cs typeface="Times New Roman" pitchFamily="18" charset="0"/>
              </a:rPr>
              <a:t>amiloid</a:t>
            </a:r>
            <a:r>
              <a:rPr lang="ro-RO" sz="6400" dirty="0" smtClean="0">
                <a:latin typeface="Times New Roman" pitchFamily="18" charset="0"/>
                <a:cs typeface="Times New Roman" pitchFamily="18" charset="0"/>
              </a:rPr>
              <a:t> in creierele lor, ca șoarecii netratați . Cu ultrasunete pare a </a:t>
            </a:r>
            <a:r>
              <a:rPr lang="en-GB" sz="6400" dirty="0" smtClean="0">
                <a:latin typeface="Times New Roman" pitchFamily="18" charset="0"/>
                <a:cs typeface="Times New Roman" pitchFamily="18" charset="0"/>
              </a:rPr>
              <a:t> se </a:t>
            </a:r>
            <a:r>
              <a:rPr lang="ro-RO" sz="6400" dirty="0" smtClean="0">
                <a:latin typeface="Times New Roman" pitchFamily="18" charset="0"/>
                <a:cs typeface="Times New Roman" pitchFamily="18" charset="0"/>
              </a:rPr>
              <a:t>fi </a:t>
            </a:r>
            <a:r>
              <a:rPr lang="ro-RO" sz="6400" dirty="0" smtClean="0">
                <a:latin typeface="Times New Roman" pitchFamily="18" charset="0"/>
                <a:cs typeface="Times New Roman" pitchFamily="18" charset="0"/>
              </a:rPr>
              <a:t>stimulat celulele </a:t>
            </a:r>
            <a:r>
              <a:rPr lang="ro-RO" sz="6400" dirty="0" err="1" smtClean="0">
                <a:latin typeface="Times New Roman" pitchFamily="18" charset="0"/>
                <a:cs typeface="Times New Roman" pitchFamily="18" charset="0"/>
              </a:rPr>
              <a:t>microgliale</a:t>
            </a:r>
            <a:r>
              <a:rPr lang="ro-RO" sz="6400" dirty="0" smtClean="0">
                <a:latin typeface="Times New Roman" pitchFamily="18" charset="0"/>
                <a:cs typeface="Times New Roman" pitchFamily="18" charset="0"/>
              </a:rPr>
              <a:t> (celule de sprijin ale creierului , care </a:t>
            </a:r>
            <a:r>
              <a:rPr lang="ro-RO" sz="6400" dirty="0" err="1" smtClean="0">
                <a:latin typeface="Times New Roman" pitchFamily="18" charset="0"/>
                <a:cs typeface="Times New Roman" pitchFamily="18" charset="0"/>
              </a:rPr>
              <a:t>scapa</a:t>
            </a:r>
            <a:r>
              <a:rPr lang="ro-RO" sz="6400" dirty="0" smtClean="0">
                <a:latin typeface="Times New Roman" pitchFamily="18" charset="0"/>
                <a:cs typeface="Times New Roman" pitchFamily="18" charset="0"/>
              </a:rPr>
              <a:t> de </a:t>
            </a:r>
            <a:r>
              <a:rPr lang="ro-RO" sz="6400" dirty="0" err="1" smtClean="0">
                <a:latin typeface="Times New Roman" pitchFamily="18" charset="0"/>
                <a:cs typeface="Times New Roman" pitchFamily="18" charset="0"/>
              </a:rPr>
              <a:t>deseuri</a:t>
            </a:r>
            <a:r>
              <a:rPr lang="ro-RO" sz="6400" dirty="0" smtClean="0">
                <a:latin typeface="Times New Roman" pitchFamily="18" charset="0"/>
                <a:cs typeface="Times New Roman" pitchFamily="18" charset="0"/>
              </a:rPr>
              <a:t> ), sa </a:t>
            </a:r>
            <a:r>
              <a:rPr lang="ro-RO" sz="6400" dirty="0" err="1" smtClean="0">
                <a:latin typeface="Times New Roman" pitchFamily="18" charset="0"/>
                <a:cs typeface="Times New Roman" pitchFamily="18" charset="0"/>
              </a:rPr>
              <a:t>inghita</a:t>
            </a:r>
            <a:r>
              <a:rPr lang="ro-RO" sz="6400" dirty="0" smtClean="0">
                <a:latin typeface="Times New Roman" pitchFamily="18" charset="0"/>
                <a:cs typeface="Times New Roman" pitchFamily="18" charset="0"/>
              </a:rPr>
              <a:t> </a:t>
            </a:r>
            <a:r>
              <a:rPr lang="ro-RO" sz="6400" dirty="0" err="1" smtClean="0">
                <a:latin typeface="Times New Roman" pitchFamily="18" charset="0"/>
                <a:cs typeface="Times New Roman" pitchFamily="18" charset="0"/>
              </a:rPr>
              <a:t>amiloid</a:t>
            </a:r>
            <a:r>
              <a:rPr lang="ro-RO" sz="6400" dirty="0" smtClean="0">
                <a:latin typeface="Times New Roman" pitchFamily="18" charset="0"/>
                <a:cs typeface="Times New Roman" pitchFamily="18" charset="0"/>
              </a:rPr>
              <a:t> -P pentru a reduce plăcile . </a:t>
            </a:r>
            <a:r>
              <a:rPr lang="en-GB" sz="6400" dirty="0" err="1" smtClean="0">
                <a:latin typeface="Times New Roman" pitchFamily="18" charset="0"/>
                <a:cs typeface="Times New Roman" pitchFamily="18" charset="0"/>
              </a:rPr>
              <a:t>Astfel</a:t>
            </a:r>
            <a:r>
              <a:rPr lang="en-GB" sz="6400" dirty="0" smtClean="0">
                <a:latin typeface="Times New Roman" pitchFamily="18" charset="0"/>
                <a:cs typeface="Times New Roman" pitchFamily="18" charset="0"/>
              </a:rPr>
              <a:t>, </a:t>
            </a:r>
            <a:r>
              <a:rPr lang="en-GB" sz="6400" dirty="0" smtClean="0">
                <a:latin typeface="Times New Roman" pitchFamily="18" charset="0"/>
                <a:cs typeface="Times New Roman" pitchFamily="18" charset="0"/>
              </a:rPr>
              <a:t>t</a:t>
            </a:r>
            <a:r>
              <a:rPr lang="ro-RO" sz="6400" dirty="0" err="1" smtClean="0">
                <a:latin typeface="Times New Roman" pitchFamily="18" charset="0"/>
                <a:cs typeface="Times New Roman" pitchFamily="18" charset="0"/>
              </a:rPr>
              <a:t>ratamentul</a:t>
            </a:r>
            <a:r>
              <a:rPr lang="ro-RO" sz="6400" dirty="0" smtClean="0">
                <a:latin typeface="Times New Roman" pitchFamily="18" charset="0"/>
                <a:cs typeface="Times New Roman" pitchFamily="18" charset="0"/>
              </a:rPr>
              <a:t> </a:t>
            </a:r>
            <a:r>
              <a:rPr lang="ro-RO" sz="6400" dirty="0" smtClean="0">
                <a:latin typeface="Times New Roman" pitchFamily="18" charset="0"/>
                <a:cs typeface="Times New Roman" pitchFamily="18" charset="0"/>
              </a:rPr>
              <a:t>nu pare sa cauzeze nici un prejudiciu de </a:t>
            </a:r>
            <a:r>
              <a:rPr lang="ro-RO" sz="6400" dirty="0" err="1" smtClean="0">
                <a:latin typeface="Times New Roman" pitchFamily="18" charset="0"/>
                <a:cs typeface="Times New Roman" pitchFamily="18" charset="0"/>
              </a:rPr>
              <a:t>tesut</a:t>
            </a:r>
            <a:endParaRPr lang="vi-VN" sz="6400" dirty="0" smtClean="0">
              <a:latin typeface="Times New Roman" pitchFamily="18" charset="0"/>
              <a:cs typeface="Times New Roman" pitchFamily="18" charset="0"/>
            </a:endParaRPr>
          </a:p>
          <a:p>
            <a:endParaRPr lang="en-GB" sz="6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http://www.sciencemag.org/sites/default/files/images/sn-bloodbraindiagram.jpg"/>
          <p:cNvPicPr>
            <a:picLocks noChangeAspect="1" noChangeArrowheads="1"/>
          </p:cNvPicPr>
          <p:nvPr/>
        </p:nvPicPr>
        <p:blipFill>
          <a:blip r:embed="rId2"/>
          <a:srcRect/>
          <a:stretch>
            <a:fillRect/>
          </a:stretch>
        </p:blipFill>
        <p:spPr bwMode="auto">
          <a:xfrm>
            <a:off x="0" y="0"/>
            <a:ext cx="5500726" cy="3953648"/>
          </a:xfrm>
          <a:prstGeom prst="rect">
            <a:avLst/>
          </a:prstGeom>
          <a:noFill/>
        </p:spPr>
      </p:pic>
      <p:pic>
        <p:nvPicPr>
          <p:cNvPr id="95236" name="Picture 4" descr="http://www.kurzweilai.net/images/opening-BBB.jpg"/>
          <p:cNvPicPr>
            <a:picLocks noChangeAspect="1" noChangeArrowheads="1"/>
          </p:cNvPicPr>
          <p:nvPr/>
        </p:nvPicPr>
        <p:blipFill>
          <a:blip r:embed="rId3" cstate="print"/>
          <a:srcRect/>
          <a:stretch>
            <a:fillRect/>
          </a:stretch>
        </p:blipFill>
        <p:spPr bwMode="auto">
          <a:xfrm>
            <a:off x="5500694" y="4121047"/>
            <a:ext cx="3163640" cy="2736953"/>
          </a:xfrm>
          <a:prstGeom prst="rect">
            <a:avLst/>
          </a:prstGeom>
          <a:noFill/>
        </p:spPr>
      </p:pic>
      <p:pic>
        <p:nvPicPr>
          <p:cNvPr id="95238" name="Picture 6" descr="http://www.lmp.utoronto.ca/sites/default/files/lmp_digital_assets/News_and_Events/Latest_News/Illustration_Aubert.jpg"/>
          <p:cNvPicPr>
            <a:picLocks noChangeAspect="1" noChangeArrowheads="1"/>
          </p:cNvPicPr>
          <p:nvPr/>
        </p:nvPicPr>
        <p:blipFill>
          <a:blip r:embed="rId4"/>
          <a:srcRect/>
          <a:stretch>
            <a:fillRect/>
          </a:stretch>
        </p:blipFill>
        <p:spPr bwMode="auto">
          <a:xfrm>
            <a:off x="785786" y="4286256"/>
            <a:ext cx="4357718" cy="20763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357166"/>
            <a:ext cx="7496204" cy="6116786"/>
          </a:xfrm>
        </p:spPr>
        <p:txBody>
          <a:bodyPr>
            <a:normAutofit fontScale="77500" lnSpcReduction="20000"/>
          </a:bodyPr>
          <a:lstStyle/>
          <a:p>
            <a:r>
              <a:rPr lang="vi-VN" dirty="0" smtClean="0"/>
              <a:t>Deși există încă unele dezbateri pentru a stabili dacă plăcile sunt o cauză sau un simptom al bolii Alzheimer, experimentul a constatat că șoarecii tratați au dobândit o memorie îmbunătățită, în comparație cu un grup de control format din șoareci netratați</a:t>
            </a:r>
            <a:r>
              <a:rPr lang="en-GB" dirty="0" smtClean="0"/>
              <a:t>;</a:t>
            </a:r>
            <a:r>
              <a:rPr lang="vi-VN" dirty="0" smtClean="0"/>
              <a:t> tehnica funcționează prin stimularea celulelor microgliale, care fac parte din sistemul imunitar al creierului, pentru a devora și absorbi plăcile</a:t>
            </a:r>
            <a:r>
              <a:rPr lang="vi-VN" dirty="0" smtClean="0"/>
              <a:t>.</a:t>
            </a:r>
            <a:endParaRPr lang="en-GB" dirty="0" smtClean="0"/>
          </a:p>
          <a:p>
            <a:r>
              <a:rPr lang="vi-VN" dirty="0" smtClean="0"/>
              <a:t>Această </a:t>
            </a:r>
            <a:r>
              <a:rPr lang="vi-VN" dirty="0" smtClean="0"/>
              <a:t>tehnică non-invazivă se află încă într-un stadiu preliminar de </a:t>
            </a:r>
            <a:r>
              <a:rPr lang="vi-VN" dirty="0" smtClean="0"/>
              <a:t>dezvoltare</a:t>
            </a:r>
            <a:r>
              <a:rPr lang="en-GB" dirty="0" smtClean="0"/>
              <a:t>.</a:t>
            </a:r>
            <a:endParaRPr lang="vi-VN" dirty="0" smtClean="0"/>
          </a:p>
          <a:p>
            <a:r>
              <a:rPr lang="vi-VN" dirty="0" smtClean="0"/>
              <a:t>Pasul următor va fi testarea acestei tehnici de tratament pe oi.</a:t>
            </a:r>
          </a:p>
          <a:p>
            <a:r>
              <a:rPr lang="vi-VN" dirty="0" smtClean="0"/>
              <a:t>În cazul în care aceste rezultate ar fi obținute și la oameni, "această tehnică ar putea revoluționa tratamentele pentru creierul uman", a declarat Kullervo Hynynen, biofizician la Institutul de Cercetare Sunnybrook din Toronto (Canada), primul care a avansat ideea acestei tehnici cu ultrasunete.</a:t>
            </a:r>
          </a:p>
          <a:p>
            <a:r>
              <a:rPr lang="en-GB" dirty="0" smtClean="0"/>
              <a:t>N</a:t>
            </a:r>
            <a:r>
              <a:rPr lang="vi-VN" dirty="0" smtClean="0"/>
              <a:t>eurochirurgul </a:t>
            </a:r>
            <a:r>
              <a:rPr lang="vi-VN" dirty="0" smtClean="0"/>
              <a:t>Todd Mainprize de la Universitatea din Toronto, va folosi ultrasunetele pentru a depăși temporar sistemul de protecție cerebrală astfel încât să aplice o doză de chimioterapie direct unei tumori aflate pe creierul unui pacient. Acesta va fi unul dintre primele teste clinice ale acestei tehnici pentru tratarea afecțiunilor cerebrale, subliniază AFP.</a:t>
            </a:r>
          </a:p>
          <a:p>
            <a:r>
              <a:rPr lang="vi-VN" dirty="0" smtClean="0"/>
              <a:t>Demența, în cadrul căreia maladia Alzheimer este cea mai comună formă, afectează aproape 50 de milioane de oameni din întreaga lume și se estimează că se va ajunge la 135 de milioane până în anul 2050, în conformitate cu Alzheimer Disease International.</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7567642" cy="5973910"/>
          </a:xfrm>
        </p:spPr>
        <p:txBody>
          <a:bodyPr>
            <a:normAutofit fontScale="92500" lnSpcReduction="10000"/>
          </a:bodyPr>
          <a:lstStyle/>
          <a:p>
            <a:r>
              <a:rPr lang="en-GB" sz="2100" dirty="0" err="1" smtClean="0">
                <a:latin typeface="Times New Roman" pitchFamily="18" charset="0"/>
                <a:cs typeface="Times New Roman" pitchFamily="18" charset="0"/>
              </a:rPr>
              <a:t>Acum</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desi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acest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tratament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poate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avea</a:t>
            </a:r>
            <a:r>
              <a:rPr lang="en-GB" sz="2100" dirty="0" smtClean="0">
                <a:latin typeface="Times New Roman" pitchFamily="18" charset="0"/>
                <a:cs typeface="Times New Roman" pitchFamily="18" charset="0"/>
              </a:rPr>
              <a:t> potential in a </a:t>
            </a:r>
            <a:r>
              <a:rPr lang="en-GB" sz="2100" dirty="0" err="1" smtClean="0">
                <a:latin typeface="Times New Roman" pitchFamily="18" charset="0"/>
                <a:cs typeface="Times New Roman" pitchFamily="18" charset="0"/>
              </a:rPr>
              <a:t>fi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folosit</a:t>
            </a:r>
            <a:r>
              <a:rPr lang="en-GB" sz="2100" dirty="0" smtClean="0">
                <a:latin typeface="Times New Roman" pitchFamily="18" charset="0"/>
                <a:cs typeface="Times New Roman" pitchFamily="18" charset="0"/>
              </a:rPr>
              <a:t> la </a:t>
            </a:r>
            <a:r>
              <a:rPr lang="en-GB" sz="2100" dirty="0" err="1" smtClean="0">
                <a:latin typeface="Times New Roman" pitchFamily="18" charset="0"/>
                <a:cs typeface="Times New Roman" pitchFamily="18" charset="0"/>
              </a:rPr>
              <a:t>oameni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trebuie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inteles</a:t>
            </a:r>
            <a:r>
              <a:rPr lang="en-GB" sz="2100" dirty="0" smtClean="0">
                <a:latin typeface="Times New Roman" pitchFamily="18" charset="0"/>
                <a:cs typeface="Times New Roman" pitchFamily="18" charset="0"/>
              </a:rPr>
              <a:t> ca:</a:t>
            </a:r>
          </a:p>
          <a:p>
            <a:r>
              <a:rPr lang="en-GB" sz="2100" dirty="0" err="1" smtClean="0">
                <a:latin typeface="Times New Roman" pitchFamily="18" charset="0"/>
                <a:cs typeface="Times New Roman" pitchFamily="18" charset="0"/>
              </a:rPr>
              <a:t>soarecii</a:t>
            </a:r>
            <a:r>
              <a:rPr lang="en-GB" sz="2100" dirty="0" smtClean="0">
                <a:latin typeface="Times New Roman" pitchFamily="18" charset="0"/>
                <a:cs typeface="Times New Roman" pitchFamily="18" charset="0"/>
              </a:rPr>
              <a:t> au un </a:t>
            </a:r>
            <a:r>
              <a:rPr lang="en-GB" sz="2100" dirty="0" err="1" smtClean="0">
                <a:latin typeface="Times New Roman" pitchFamily="18" charset="0"/>
                <a:cs typeface="Times New Roman" pitchFamily="18" charset="0"/>
              </a:rPr>
              <a:t>craniu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mult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mai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mic</a:t>
            </a:r>
            <a:r>
              <a:rPr lang="en-GB" sz="2100" dirty="0" smtClean="0">
                <a:latin typeface="Times New Roman" pitchFamily="18" charset="0"/>
                <a:cs typeface="Times New Roman" pitchFamily="18" charset="0"/>
              </a:rPr>
              <a:t>, cu </a:t>
            </a:r>
            <a:r>
              <a:rPr lang="en-GB" sz="2100" dirty="0" err="1" smtClean="0">
                <a:latin typeface="Times New Roman" pitchFamily="18" charset="0"/>
                <a:cs typeface="Times New Roman" pitchFamily="18" charset="0"/>
              </a:rPr>
              <a:t>oase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mai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subtiri</a:t>
            </a:r>
            <a:r>
              <a:rPr lang="en-GB" sz="2100" dirty="0" smtClean="0">
                <a:latin typeface="Times New Roman" pitchFamily="18" charset="0"/>
                <a:cs typeface="Times New Roman" pitchFamily="18" charset="0"/>
              </a:rPr>
              <a:t>. La </a:t>
            </a:r>
            <a:r>
              <a:rPr lang="en-GB" sz="2100" dirty="0" err="1" smtClean="0">
                <a:latin typeface="Times New Roman" pitchFamily="18" charset="0"/>
                <a:cs typeface="Times New Roman" pitchFamily="18" charset="0"/>
              </a:rPr>
              <a:t>oameni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fi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necesare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niste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ultrasunete</a:t>
            </a:r>
            <a:r>
              <a:rPr lang="en-GB" sz="2100" dirty="0" smtClean="0">
                <a:latin typeface="Times New Roman" pitchFamily="18" charset="0"/>
                <a:cs typeface="Times New Roman" pitchFamily="18" charset="0"/>
              </a:rPr>
              <a:t> de </a:t>
            </a:r>
            <a:r>
              <a:rPr lang="en-GB" sz="2100" dirty="0" err="1" smtClean="0">
                <a:latin typeface="Times New Roman" pitchFamily="18" charset="0"/>
                <a:cs typeface="Times New Roman" pitchFamily="18" charset="0"/>
              </a:rPr>
              <a:t>intensitate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crescuta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posibil</a:t>
            </a:r>
            <a:r>
              <a:rPr lang="en-GB" sz="2100" dirty="0" smtClean="0">
                <a:latin typeface="Times New Roman" pitchFamily="18" charset="0"/>
                <a:cs typeface="Times New Roman" pitchFamily="18" charset="0"/>
              </a:rPr>
              <a:t> de </a:t>
            </a:r>
            <a:r>
              <a:rPr lang="en-GB" sz="2100" dirty="0" err="1" smtClean="0">
                <a:latin typeface="Times New Roman" pitchFamily="18" charset="0"/>
                <a:cs typeface="Times New Roman" pitchFamily="18" charset="0"/>
              </a:rPr>
              <a:t>durata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mai</a:t>
            </a:r>
            <a:r>
              <a:rPr lang="en-GB" sz="2100" dirty="0" smtClean="0">
                <a:latin typeface="Times New Roman" pitchFamily="18" charset="0"/>
                <a:cs typeface="Times New Roman" pitchFamily="18" charset="0"/>
              </a:rPr>
              <a:t> mare, </a:t>
            </a:r>
            <a:r>
              <a:rPr lang="en-GB" sz="2100" dirty="0" err="1" smtClean="0">
                <a:latin typeface="Times New Roman" pitchFamily="18" charset="0"/>
                <a:cs typeface="Times New Roman" pitchFamily="18" charset="0"/>
              </a:rPr>
              <a:t>ceea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putea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insemna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afectarea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tesutului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sanatos</a:t>
            </a:r>
            <a:r>
              <a:rPr lang="en-GB" sz="2100" dirty="0" smtClean="0">
                <a:latin typeface="Times New Roman" pitchFamily="18" charset="0"/>
                <a:cs typeface="Times New Roman" pitchFamily="18" charset="0"/>
              </a:rPr>
              <a:t>.</a:t>
            </a:r>
          </a:p>
          <a:p>
            <a:r>
              <a:rPr lang="en-GB" sz="2100" dirty="0" smtClean="0">
                <a:latin typeface="Times New Roman" pitchFamily="18" charset="0"/>
                <a:cs typeface="Times New Roman" pitchFamily="18" charset="0"/>
              </a:rPr>
              <a:t>nu s-au </a:t>
            </a:r>
            <a:r>
              <a:rPr lang="en-GB" sz="2100" dirty="0" err="1" smtClean="0">
                <a:latin typeface="Times New Roman" pitchFamily="18" charset="0"/>
                <a:cs typeface="Times New Roman" pitchFamily="18" charset="0"/>
              </a:rPr>
              <a:t>folosit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soareci</a:t>
            </a:r>
            <a:r>
              <a:rPr lang="en-GB" sz="2100" dirty="0" smtClean="0">
                <a:latin typeface="Times New Roman" pitchFamily="18" charset="0"/>
                <a:cs typeface="Times New Roman" pitchFamily="18" charset="0"/>
              </a:rPr>
              <a:t> care </a:t>
            </a:r>
            <a:r>
              <a:rPr lang="en-GB" sz="2100" dirty="0" err="1" smtClean="0">
                <a:latin typeface="Times New Roman" pitchFamily="18" charset="0"/>
                <a:cs typeface="Times New Roman" pitchFamily="18" charset="0"/>
              </a:rPr>
              <a:t>aveau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depozite</a:t>
            </a:r>
            <a:r>
              <a:rPr lang="en-GB" sz="2100" dirty="0" smtClean="0">
                <a:latin typeface="Times New Roman" pitchFamily="18" charset="0"/>
                <a:cs typeface="Times New Roman" pitchFamily="18" charset="0"/>
              </a:rPr>
              <a:t> de beta-</a:t>
            </a:r>
            <a:r>
              <a:rPr lang="en-GB" sz="2100" dirty="0" err="1" smtClean="0">
                <a:latin typeface="Times New Roman" pitchFamily="18" charset="0"/>
                <a:cs typeface="Times New Roman" pitchFamily="18" charset="0"/>
              </a:rPr>
              <a:t>amiloid</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si</a:t>
            </a:r>
            <a:r>
              <a:rPr lang="en-GB" sz="2100" dirty="0" smtClean="0">
                <a:latin typeface="Times New Roman" pitchFamily="18" charset="0"/>
                <a:cs typeface="Times New Roman" pitchFamily="18" charset="0"/>
              </a:rPr>
              <a:t> de </a:t>
            </a:r>
            <a:r>
              <a:rPr lang="en-GB" sz="2100" dirty="0" err="1" smtClean="0">
                <a:latin typeface="Times New Roman" pitchFamily="18" charset="0"/>
                <a:cs typeface="Times New Roman" pitchFamily="18" charset="0"/>
              </a:rPr>
              <a:t>proteine</a:t>
            </a:r>
            <a:r>
              <a:rPr lang="en-GB" sz="2100" dirty="0" smtClean="0">
                <a:latin typeface="Times New Roman" pitchFamily="18" charset="0"/>
                <a:cs typeface="Times New Roman" pitchFamily="18" charset="0"/>
              </a:rPr>
              <a:t> tau, </a:t>
            </a:r>
            <a:r>
              <a:rPr lang="en-GB" sz="2100" dirty="0" err="1" smtClean="0">
                <a:latin typeface="Times New Roman" pitchFamily="18" charset="0"/>
                <a:cs typeface="Times New Roman" pitchFamily="18" charset="0"/>
              </a:rPr>
              <a:t>sau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distrugere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neuronala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deci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exista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anumite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limitari</a:t>
            </a:r>
            <a:r>
              <a:rPr lang="en-GB" sz="2100" dirty="0" smtClean="0">
                <a:latin typeface="Times New Roman" pitchFamily="18" charset="0"/>
                <a:cs typeface="Times New Roman" pitchFamily="18" charset="0"/>
              </a:rPr>
              <a:t> in </a:t>
            </a:r>
            <a:r>
              <a:rPr lang="en-GB" sz="2100" dirty="0" err="1" smtClean="0">
                <a:latin typeface="Times New Roman" pitchFamily="18" charset="0"/>
                <a:cs typeface="Times New Roman" pitchFamily="18" charset="0"/>
              </a:rPr>
              <a:t>aplicabilitatea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sa</a:t>
            </a:r>
            <a:r>
              <a:rPr lang="en-GB" sz="2100" dirty="0" smtClean="0">
                <a:latin typeface="Times New Roman" pitchFamily="18" charset="0"/>
                <a:cs typeface="Times New Roman" pitchFamily="18" charset="0"/>
              </a:rPr>
              <a:t> la </a:t>
            </a:r>
            <a:r>
              <a:rPr lang="en-GB" sz="2100" dirty="0" err="1" smtClean="0">
                <a:latin typeface="Times New Roman" pitchFamily="18" charset="0"/>
                <a:cs typeface="Times New Roman" pitchFamily="18" charset="0"/>
              </a:rPr>
              <a:t>boala</a:t>
            </a:r>
            <a:r>
              <a:rPr lang="en-GB" sz="2100" dirty="0" smtClean="0">
                <a:latin typeface="Times New Roman" pitchFamily="18" charset="0"/>
                <a:cs typeface="Times New Roman" pitchFamily="18" charset="0"/>
              </a:rPr>
              <a:t> Alzheimer.</a:t>
            </a:r>
          </a:p>
          <a:p>
            <a:r>
              <a:rPr lang="en-GB" sz="2100" dirty="0" err="1" smtClean="0">
                <a:latin typeface="Times New Roman" pitchFamily="18" charset="0"/>
                <a:cs typeface="Times New Roman" pitchFamily="18" charset="0"/>
              </a:rPr>
              <a:t>soarecii</a:t>
            </a:r>
            <a:r>
              <a:rPr lang="en-GB" sz="2100" dirty="0" smtClean="0">
                <a:latin typeface="Times New Roman" pitchFamily="18" charset="0"/>
                <a:cs typeface="Times New Roman" pitchFamily="18" charset="0"/>
              </a:rPr>
              <a:t> din </a:t>
            </a:r>
            <a:r>
              <a:rPr lang="en-GB" sz="2100" dirty="0" err="1" smtClean="0">
                <a:latin typeface="Times New Roman" pitchFamily="18" charset="0"/>
                <a:cs typeface="Times New Roman" pitchFamily="18" charset="0"/>
              </a:rPr>
              <a:t>studiu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aveau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placi</a:t>
            </a:r>
            <a:r>
              <a:rPr lang="en-GB" sz="2100" dirty="0" smtClean="0">
                <a:latin typeface="Times New Roman" pitchFamily="18" charset="0"/>
                <a:cs typeface="Times New Roman" pitchFamily="18" charset="0"/>
              </a:rPr>
              <a:t> de beta-</a:t>
            </a:r>
            <a:r>
              <a:rPr lang="en-GB" sz="2100" dirty="0" err="1" smtClean="0">
                <a:latin typeface="Times New Roman" pitchFamily="18" charset="0"/>
                <a:cs typeface="Times New Roman" pitchFamily="18" charset="0"/>
              </a:rPr>
              <a:t>amiloid</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formate</a:t>
            </a:r>
            <a:r>
              <a:rPr lang="en-GB" sz="2100" dirty="0" smtClean="0">
                <a:latin typeface="Times New Roman" pitchFamily="18" charset="0"/>
                <a:cs typeface="Times New Roman" pitchFamily="18" charset="0"/>
              </a:rPr>
              <a:t> la </a:t>
            </a:r>
            <a:r>
              <a:rPr lang="en-GB" sz="2100" dirty="0" err="1" smtClean="0">
                <a:latin typeface="Times New Roman" pitchFamily="18" charset="0"/>
                <a:cs typeface="Times New Roman" pitchFamily="18" charset="0"/>
              </a:rPr>
              <a:t>inceputul</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studiului</a:t>
            </a:r>
            <a:r>
              <a:rPr lang="en-GB" sz="2100" dirty="0" smtClean="0">
                <a:latin typeface="Times New Roman" pitchFamily="18" charset="0"/>
                <a:cs typeface="Times New Roman" pitchFamily="18" charset="0"/>
              </a:rPr>
              <a:t>. Dar nu se </a:t>
            </a:r>
            <a:r>
              <a:rPr lang="en-GB" sz="2100" dirty="0" err="1" smtClean="0">
                <a:latin typeface="Times New Roman" pitchFamily="18" charset="0"/>
                <a:cs typeface="Times New Roman" pitchFamily="18" charset="0"/>
              </a:rPr>
              <a:t>stie</a:t>
            </a:r>
            <a:r>
              <a:rPr lang="en-GB" sz="2100" dirty="0" smtClean="0">
                <a:latin typeface="Times New Roman" pitchFamily="18" charset="0"/>
                <a:cs typeface="Times New Roman" pitchFamily="18" charset="0"/>
              </a:rPr>
              <a:t> cat de </a:t>
            </a:r>
            <a:r>
              <a:rPr lang="en-GB" sz="2100" dirty="0" err="1" smtClean="0">
                <a:latin typeface="Times New Roman" pitchFamily="18" charset="0"/>
                <a:cs typeface="Times New Roman" pitchFamily="18" charset="0"/>
              </a:rPr>
              <a:t>devreme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trebuie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administat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acest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tratament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pentru</a:t>
            </a:r>
            <a:r>
              <a:rPr lang="en-GB" sz="2100" dirty="0" smtClean="0">
                <a:latin typeface="Times New Roman" pitchFamily="18" charset="0"/>
                <a:cs typeface="Times New Roman" pitchFamily="18" charset="0"/>
              </a:rPr>
              <a:t> a </a:t>
            </a:r>
            <a:r>
              <a:rPr lang="en-GB" sz="2100" dirty="0" err="1" smtClean="0">
                <a:latin typeface="Times New Roman" pitchFamily="18" charset="0"/>
                <a:cs typeface="Times New Roman" pitchFamily="18" charset="0"/>
              </a:rPr>
              <a:t>fi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eficient</a:t>
            </a:r>
            <a:r>
              <a:rPr lang="en-GB" sz="2100" dirty="0" smtClean="0">
                <a:latin typeface="Times New Roman" pitchFamily="18" charset="0"/>
                <a:cs typeface="Times New Roman" pitchFamily="18" charset="0"/>
              </a:rPr>
              <a:t>. Nu se </a:t>
            </a:r>
            <a:r>
              <a:rPr lang="en-GB" sz="2100" dirty="0" err="1" smtClean="0">
                <a:latin typeface="Times New Roman" pitchFamily="18" charset="0"/>
                <a:cs typeface="Times New Roman" pitchFamily="18" charset="0"/>
              </a:rPr>
              <a:t>stie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efect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avea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asupra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celulelor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sanatoase</a:t>
            </a:r>
            <a:r>
              <a:rPr lang="en-GB" sz="2100" dirty="0" smtClean="0">
                <a:latin typeface="Times New Roman" pitchFamily="18" charset="0"/>
                <a:cs typeface="Times New Roman" pitchFamily="18" charset="0"/>
              </a:rPr>
              <a:t> ale </a:t>
            </a:r>
            <a:r>
              <a:rPr lang="en-GB" sz="2100" dirty="0" err="1" smtClean="0">
                <a:latin typeface="Times New Roman" pitchFamily="18" charset="0"/>
                <a:cs typeface="Times New Roman" pitchFamily="18" charset="0"/>
              </a:rPr>
              <a:t>creierului</a:t>
            </a:r>
            <a:r>
              <a:rPr lang="en-GB" sz="2100" dirty="0" smtClean="0">
                <a:latin typeface="Times New Roman" pitchFamily="18" charset="0"/>
                <a:cs typeface="Times New Roman" pitchFamily="18" charset="0"/>
              </a:rPr>
              <a:t> un </a:t>
            </a:r>
            <a:r>
              <a:rPr lang="en-GB" sz="2100" dirty="0" err="1" smtClean="0">
                <a:latin typeface="Times New Roman" pitchFamily="18" charset="0"/>
                <a:cs typeface="Times New Roman" pitchFamily="18" charset="0"/>
              </a:rPr>
              <a:t>tratament</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precoce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Exista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niste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studii</a:t>
            </a:r>
            <a:r>
              <a:rPr lang="en-GB" sz="2100" dirty="0" smtClean="0">
                <a:latin typeface="Times New Roman" pitchFamily="18" charset="0"/>
                <a:cs typeface="Times New Roman" pitchFamily="18" charset="0"/>
              </a:rPr>
              <a:t> cu </a:t>
            </a:r>
            <a:r>
              <a:rPr lang="en-GB" sz="2100" dirty="0" err="1" smtClean="0">
                <a:latin typeface="Times New Roman" pitchFamily="18" charset="0"/>
                <a:cs typeface="Times New Roman" pitchFamily="18" charset="0"/>
              </a:rPr>
              <a:t>anticorpi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monoclonali</a:t>
            </a:r>
            <a:r>
              <a:rPr lang="en-GB" sz="2100" dirty="0" smtClean="0">
                <a:latin typeface="Times New Roman" pitchFamily="18" charset="0"/>
                <a:cs typeface="Times New Roman" pitchFamily="18" charset="0"/>
              </a:rPr>
              <a:t> anti-</a:t>
            </a:r>
            <a:r>
              <a:rPr lang="en-GB" sz="2100" dirty="0" err="1" smtClean="0">
                <a:latin typeface="Times New Roman" pitchFamily="18" charset="0"/>
                <a:cs typeface="Times New Roman" pitchFamily="18" charset="0"/>
              </a:rPr>
              <a:t>placi</a:t>
            </a:r>
            <a:r>
              <a:rPr lang="en-GB" sz="2100" dirty="0" smtClean="0">
                <a:latin typeface="Times New Roman" pitchFamily="18" charset="0"/>
                <a:cs typeface="Times New Roman" pitchFamily="18" charset="0"/>
              </a:rPr>
              <a:t> de beta-</a:t>
            </a:r>
            <a:r>
              <a:rPr lang="en-GB" sz="2100" dirty="0" err="1" smtClean="0">
                <a:latin typeface="Times New Roman" pitchFamily="18" charset="0"/>
                <a:cs typeface="Times New Roman" pitchFamily="18" charset="0"/>
              </a:rPr>
              <a:t>amiloid</a:t>
            </a:r>
            <a:r>
              <a:rPr lang="en-GB" sz="2100" dirty="0" err="1" smtClean="0">
                <a:latin typeface="Times New Roman" pitchFamily="18" charset="0"/>
                <a:cs typeface="Times New Roman" pitchFamily="18" charset="0"/>
                <a:hlinkClick r:id="rId2"/>
              </a:rPr>
              <a:t>care</a:t>
            </a:r>
            <a:r>
              <a:rPr lang="en-GB" sz="2100" dirty="0" smtClean="0">
                <a:latin typeface="Times New Roman" pitchFamily="18" charset="0"/>
                <a:cs typeface="Times New Roman" pitchFamily="18" charset="0"/>
                <a:hlinkClick r:id="rId2"/>
              </a:rPr>
              <a:t> au </a:t>
            </a:r>
            <a:r>
              <a:rPr lang="en-GB" sz="2100" dirty="0" err="1" smtClean="0">
                <a:latin typeface="Times New Roman" pitchFamily="18" charset="0"/>
                <a:cs typeface="Times New Roman" pitchFamily="18" charset="0"/>
                <a:hlinkClick r:id="rId2"/>
              </a:rPr>
              <a:t>esuat</a:t>
            </a:r>
            <a:r>
              <a:rPr lang="en-GB" sz="2100" dirty="0" smtClean="0">
                <a:latin typeface="Times New Roman" pitchFamily="18" charset="0"/>
                <a:cs typeface="Times New Roman" pitchFamily="18" charset="0"/>
                <a:hlinkClick r:id="rId2"/>
              </a:rPr>
              <a:t> </a:t>
            </a:r>
            <a:r>
              <a:rPr lang="en-GB" sz="2100" dirty="0" err="1" smtClean="0">
                <a:latin typeface="Times New Roman" pitchFamily="18" charset="0"/>
                <a:cs typeface="Times New Roman" pitchFamily="18" charset="0"/>
                <a:hlinkClick r:id="rId2"/>
              </a:rPr>
              <a:t>pentru</a:t>
            </a:r>
            <a:r>
              <a:rPr lang="en-GB" sz="2100" dirty="0" smtClean="0">
                <a:latin typeface="Times New Roman" pitchFamily="18" charset="0"/>
                <a:cs typeface="Times New Roman" pitchFamily="18" charset="0"/>
                <a:hlinkClick r:id="rId2"/>
              </a:rPr>
              <a:t> ca se pare ca</a:t>
            </a:r>
            <a:r>
              <a:rPr lang="en-GB" sz="2100" dirty="0" smtClean="0">
                <a:latin typeface="Times New Roman" pitchFamily="18" charset="0"/>
                <a:cs typeface="Times New Roman" pitchFamily="18" charset="0"/>
              </a:rPr>
              <a:t> </a:t>
            </a:r>
            <a:r>
              <a:rPr lang="en-GB" sz="2100" i="1" dirty="0" smtClean="0">
                <a:latin typeface="Times New Roman" pitchFamily="18" charset="0"/>
                <a:cs typeface="Times New Roman" pitchFamily="18" charset="0"/>
              </a:rPr>
              <a:t>au </a:t>
            </a:r>
            <a:r>
              <a:rPr lang="en-GB" sz="2100" i="1" dirty="0" err="1" smtClean="0">
                <a:latin typeface="Times New Roman" pitchFamily="18" charset="0"/>
                <a:cs typeface="Times New Roman" pitchFamily="18" charset="0"/>
              </a:rPr>
              <a:t>fost</a:t>
            </a:r>
            <a:r>
              <a:rPr lang="en-GB" sz="2100" i="1" dirty="0" smtClean="0">
                <a:latin typeface="Times New Roman" pitchFamily="18" charset="0"/>
                <a:cs typeface="Times New Roman" pitchFamily="18" charset="0"/>
              </a:rPr>
              <a:t> </a:t>
            </a:r>
            <a:r>
              <a:rPr lang="en-GB" sz="2100" i="1" dirty="0" err="1" smtClean="0">
                <a:latin typeface="Times New Roman" pitchFamily="18" charset="0"/>
                <a:cs typeface="Times New Roman" pitchFamily="18" charset="0"/>
              </a:rPr>
              <a:t>administrati</a:t>
            </a:r>
            <a:r>
              <a:rPr lang="en-GB" sz="2100" i="1" dirty="0" smtClean="0">
                <a:latin typeface="Times New Roman" pitchFamily="18" charset="0"/>
                <a:cs typeface="Times New Roman" pitchFamily="18" charset="0"/>
              </a:rPr>
              <a:t> </a:t>
            </a:r>
            <a:r>
              <a:rPr lang="en-GB" sz="2100" i="1" dirty="0" err="1" smtClean="0">
                <a:latin typeface="Times New Roman" pitchFamily="18" charset="0"/>
                <a:cs typeface="Times New Roman" pitchFamily="18" charset="0"/>
              </a:rPr>
              <a:t>prea</a:t>
            </a:r>
            <a:r>
              <a:rPr lang="en-GB" sz="2100" i="1" dirty="0" smtClean="0">
                <a:latin typeface="Times New Roman" pitchFamily="18" charset="0"/>
                <a:cs typeface="Times New Roman" pitchFamily="18" charset="0"/>
              </a:rPr>
              <a:t> </a:t>
            </a:r>
            <a:r>
              <a:rPr lang="en-GB" sz="2100" i="1" dirty="0" err="1" smtClean="0">
                <a:latin typeface="Times New Roman" pitchFamily="18" charset="0"/>
                <a:cs typeface="Times New Roman" pitchFamily="18" charset="0"/>
              </a:rPr>
              <a:t>tarziu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sau</a:t>
            </a:r>
            <a:r>
              <a:rPr lang="en-GB" sz="2100" dirty="0" smtClean="0">
                <a:latin typeface="Times New Roman" pitchFamily="18" charset="0"/>
                <a:cs typeface="Times New Roman" pitchFamily="18" charset="0"/>
              </a:rPr>
              <a:t> in </a:t>
            </a:r>
            <a:r>
              <a:rPr lang="en-GB" sz="2100" dirty="0" err="1" smtClean="0">
                <a:latin typeface="Times New Roman" pitchFamily="18" charset="0"/>
                <a:cs typeface="Times New Roman" pitchFamily="18" charset="0"/>
              </a:rPr>
              <a:t>cantitati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prea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mici</a:t>
            </a:r>
            <a:r>
              <a:rPr lang="en-GB" sz="2100" dirty="0" smtClean="0">
                <a:latin typeface="Times New Roman" pitchFamily="18" charset="0"/>
                <a:cs typeface="Times New Roman" pitchFamily="18" charset="0"/>
              </a:rPr>
              <a:t>)</a:t>
            </a:r>
          </a:p>
          <a:p>
            <a:r>
              <a:rPr lang="en-GB" sz="2100" dirty="0" smtClean="0">
                <a:latin typeface="Times New Roman" pitchFamily="18" charset="0"/>
                <a:cs typeface="Times New Roman" pitchFamily="18" charset="0"/>
              </a:rPr>
              <a:t>nu se </a:t>
            </a:r>
            <a:r>
              <a:rPr lang="en-GB" sz="2100" dirty="0" err="1" smtClean="0">
                <a:latin typeface="Times New Roman" pitchFamily="18" charset="0"/>
                <a:cs typeface="Times New Roman" pitchFamily="18" charset="0"/>
              </a:rPr>
              <a:t>stiu</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efectele</a:t>
            </a:r>
            <a:r>
              <a:rPr lang="en-GB" sz="2100" dirty="0" smtClean="0">
                <a:latin typeface="Times New Roman" pitchFamily="18" charset="0"/>
                <a:cs typeface="Times New Roman" pitchFamily="18" charset="0"/>
              </a:rPr>
              <a:t> de </a:t>
            </a:r>
            <a:r>
              <a:rPr lang="en-GB" sz="2100" dirty="0" err="1" smtClean="0">
                <a:latin typeface="Times New Roman" pitchFamily="18" charset="0"/>
                <a:cs typeface="Times New Roman" pitchFamily="18" charset="0"/>
              </a:rPr>
              <a:t>durata</a:t>
            </a:r>
            <a:r>
              <a:rPr lang="en-GB" sz="2100" dirty="0" smtClean="0">
                <a:latin typeface="Times New Roman" pitchFamily="18" charset="0"/>
                <a:cs typeface="Times New Roman" pitchFamily="18" charset="0"/>
              </a:rPr>
              <a:t> ale </a:t>
            </a:r>
            <a:r>
              <a:rPr lang="en-GB" sz="2100" dirty="0" err="1" smtClean="0">
                <a:latin typeface="Times New Roman" pitchFamily="18" charset="0"/>
                <a:cs typeface="Times New Roman" pitchFamily="18" charset="0"/>
              </a:rPr>
              <a:t>tratamentului</a:t>
            </a:r>
            <a:r>
              <a:rPr lang="en-GB" sz="2100" dirty="0" smtClean="0">
                <a:latin typeface="Times New Roman" pitchFamily="18" charset="0"/>
                <a:cs typeface="Times New Roman" pitchFamily="18" charset="0"/>
              </a:rPr>
              <a:t>. Din </a:t>
            </a:r>
            <a:r>
              <a:rPr lang="en-GB" sz="2100" dirty="0" err="1" smtClean="0">
                <a:latin typeface="Times New Roman" pitchFamily="18" charset="0"/>
                <a:cs typeface="Times New Roman" pitchFamily="18" charset="0"/>
              </a:rPr>
              <a:t>fericire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asta</a:t>
            </a:r>
            <a:r>
              <a:rPr lang="en-GB" sz="2100" dirty="0" smtClean="0">
                <a:latin typeface="Times New Roman" pitchFamily="18" charset="0"/>
                <a:cs typeface="Times New Roman" pitchFamily="18" charset="0"/>
              </a:rPr>
              <a:t> se </a:t>
            </a:r>
            <a:r>
              <a:rPr lang="en-GB" sz="2100" dirty="0" err="1" smtClean="0">
                <a:latin typeface="Times New Roman" pitchFamily="18" charset="0"/>
                <a:cs typeface="Times New Roman" pitchFamily="18" charset="0"/>
              </a:rPr>
              <a:t>va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putea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urmari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atata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timp</a:t>
            </a:r>
            <a:r>
              <a:rPr lang="en-GB" sz="2100" dirty="0" smtClean="0">
                <a:latin typeface="Times New Roman" pitchFamily="18" charset="0"/>
                <a:cs typeface="Times New Roman" pitchFamily="18" charset="0"/>
              </a:rPr>
              <a:t> cat </a:t>
            </a:r>
            <a:r>
              <a:rPr lang="en-GB" sz="2100" dirty="0" err="1" smtClean="0">
                <a:latin typeface="Times New Roman" pitchFamily="18" charset="0"/>
                <a:cs typeface="Times New Roman" pitchFamily="18" charset="0"/>
              </a:rPr>
              <a:t>soarecii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mai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traiesc</a:t>
            </a:r>
            <a:r>
              <a:rPr lang="en-GB" sz="2100" dirty="0" smtClean="0">
                <a:latin typeface="Times New Roman" pitchFamily="18" charset="0"/>
                <a:cs typeface="Times New Roman" pitchFamily="18" charset="0"/>
              </a:rPr>
              <a:t>).</a:t>
            </a:r>
          </a:p>
          <a:p>
            <a:r>
              <a:rPr lang="en-GB" sz="2100" dirty="0" smtClean="0">
                <a:latin typeface="Times New Roman" pitchFamily="18" charset="0"/>
                <a:cs typeface="Times New Roman" pitchFamily="18" charset="0"/>
              </a:rPr>
              <a:t>tot la </a:t>
            </a:r>
            <a:r>
              <a:rPr lang="en-GB" sz="2100" dirty="0" err="1" smtClean="0">
                <a:latin typeface="Times New Roman" pitchFamily="18" charset="0"/>
                <a:cs typeface="Times New Roman" pitchFamily="18" charset="0"/>
              </a:rPr>
              <a:t>urmari</a:t>
            </a:r>
            <a:r>
              <a:rPr lang="en-GB" sz="2100" dirty="0" smtClean="0">
                <a:latin typeface="Times New Roman" pitchFamily="18" charset="0"/>
                <a:cs typeface="Times New Roman" pitchFamily="18" charset="0"/>
              </a:rPr>
              <a:t> de </a:t>
            </a:r>
            <a:r>
              <a:rPr lang="en-GB" sz="2100" dirty="0" err="1" smtClean="0">
                <a:latin typeface="Times New Roman" pitchFamily="18" charset="0"/>
                <a:cs typeface="Times New Roman" pitchFamily="18" charset="0"/>
              </a:rPr>
              <a:t>durata</a:t>
            </a:r>
            <a:r>
              <a:rPr lang="en-GB" sz="2100" dirty="0" smtClean="0">
                <a:latin typeface="Times New Roman" pitchFamily="18" charset="0"/>
                <a:cs typeface="Times New Roman" pitchFamily="18" charset="0"/>
              </a:rPr>
              <a:t>, nu se </a:t>
            </a:r>
            <a:r>
              <a:rPr lang="en-GB" sz="2100" dirty="0" err="1" smtClean="0">
                <a:latin typeface="Times New Roman" pitchFamily="18" charset="0"/>
                <a:cs typeface="Times New Roman" pitchFamily="18" charset="0"/>
              </a:rPr>
              <a:t>stie</a:t>
            </a:r>
            <a:r>
              <a:rPr lang="en-GB" sz="2100" dirty="0" smtClean="0">
                <a:latin typeface="Times New Roman" pitchFamily="18" charset="0"/>
                <a:cs typeface="Times New Roman" pitchFamily="18" charset="0"/>
              </a:rPr>
              <a:t> exact cat de </a:t>
            </a:r>
            <a:r>
              <a:rPr lang="en-GB" sz="2100" dirty="0" err="1" smtClean="0">
                <a:latin typeface="Times New Roman" pitchFamily="18" charset="0"/>
                <a:cs typeface="Times New Roman" pitchFamily="18" charset="0"/>
              </a:rPr>
              <a:t>puternic</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este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raspunsul</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imun</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hlinkClick r:id="rId3"/>
              </a:rPr>
              <a:t>microgliile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fac</a:t>
            </a:r>
            <a:r>
              <a:rPr lang="en-GB" sz="2100" dirty="0" smtClean="0">
                <a:latin typeface="Times New Roman" pitchFamily="18" charset="0"/>
                <a:cs typeface="Times New Roman" pitchFamily="18" charset="0"/>
              </a:rPr>
              <a:t> parte din </a:t>
            </a:r>
            <a:r>
              <a:rPr lang="en-GB" sz="2100" dirty="0" err="1" smtClean="0">
                <a:latin typeface="Times New Roman" pitchFamily="18" charset="0"/>
                <a:cs typeface="Times New Roman" pitchFamily="18" charset="0"/>
              </a:rPr>
              <a:t>sistemul</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imun</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generat</a:t>
            </a:r>
            <a:r>
              <a:rPr lang="en-GB" sz="2100" dirty="0" smtClean="0">
                <a:latin typeface="Times New Roman" pitchFamily="18" charset="0"/>
                <a:cs typeface="Times New Roman" pitchFamily="18" charset="0"/>
              </a:rPr>
              <a:t> la </a:t>
            </a:r>
            <a:r>
              <a:rPr lang="en-GB" sz="2100" dirty="0" err="1" smtClean="0">
                <a:latin typeface="Times New Roman" pitchFamily="18" charset="0"/>
                <a:cs typeface="Times New Roman" pitchFamily="18" charset="0"/>
              </a:rPr>
              <a:t>nivelul</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creierului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si</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efectele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posibile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daunatoare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asupra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celulelor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sanatoase</a:t>
            </a:r>
            <a:r>
              <a:rPr lang="en-GB" sz="2100" dirty="0" smtClean="0">
                <a:latin typeface="Times New Roman" pitchFamily="18" charset="0"/>
                <a:cs typeface="Times New Roman" pitchFamily="18" charset="0"/>
              </a:rPr>
              <a:t>.</a:t>
            </a:r>
          </a:p>
          <a:p>
            <a:r>
              <a:rPr lang="en-GB" sz="2100" dirty="0" err="1" smtClean="0">
                <a:latin typeface="Times New Roman" pitchFamily="18" charset="0"/>
                <a:cs typeface="Times New Roman" pitchFamily="18" charset="0"/>
              </a:rPr>
              <a:t>Chiar</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si-asa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este</a:t>
            </a:r>
            <a:r>
              <a:rPr lang="en-GB" sz="2100" dirty="0" smtClean="0">
                <a:latin typeface="Times New Roman" pitchFamily="18" charset="0"/>
                <a:cs typeface="Times New Roman" pitchFamily="18" charset="0"/>
              </a:rPr>
              <a:t> o </a:t>
            </a:r>
            <a:r>
              <a:rPr lang="en-GB" sz="2100" dirty="0" err="1" smtClean="0">
                <a:latin typeface="Times New Roman" pitchFamily="18" charset="0"/>
                <a:cs typeface="Times New Roman" pitchFamily="18" charset="0"/>
              </a:rPr>
              <a:t>veste</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buna</a:t>
            </a:r>
            <a:r>
              <a:rPr lang="en-GB" sz="2100" dirty="0" smtClean="0">
                <a:latin typeface="Times New Roman" pitchFamily="18" charset="0"/>
                <a:cs typeface="Times New Roman" pitchFamily="18" charset="0"/>
              </a:rPr>
              <a:t> in </a:t>
            </a:r>
            <a:r>
              <a:rPr lang="en-GB" sz="2100" dirty="0" err="1" smtClean="0">
                <a:latin typeface="Times New Roman" pitchFamily="18" charset="0"/>
                <a:cs typeface="Times New Roman" pitchFamily="18" charset="0"/>
              </a:rPr>
              <a:t>lupta</a:t>
            </a:r>
            <a:r>
              <a:rPr lang="en-GB" sz="2100" dirty="0" smtClean="0">
                <a:latin typeface="Times New Roman" pitchFamily="18" charset="0"/>
                <a:cs typeface="Times New Roman" pitchFamily="18" charset="0"/>
              </a:rPr>
              <a:t> cu o </a:t>
            </a:r>
            <a:r>
              <a:rPr lang="en-GB" sz="2100" dirty="0" err="1" smtClean="0">
                <a:latin typeface="Times New Roman" pitchFamily="18" charset="0"/>
                <a:cs typeface="Times New Roman" pitchFamily="18" charset="0"/>
              </a:rPr>
              <a:t>boala</a:t>
            </a:r>
            <a:r>
              <a:rPr lang="en-GB" sz="2100" dirty="0" smtClean="0">
                <a:latin typeface="Times New Roman" pitchFamily="18" charset="0"/>
                <a:cs typeface="Times New Roman" pitchFamily="18" charset="0"/>
              </a:rPr>
              <a:t> </a:t>
            </a:r>
            <a:r>
              <a:rPr lang="en-GB" sz="2100" dirty="0" err="1" smtClean="0">
                <a:latin typeface="Times New Roman" pitchFamily="18" charset="0"/>
                <a:cs typeface="Times New Roman" pitchFamily="18" charset="0"/>
              </a:rPr>
              <a:t>nemiloasa</a:t>
            </a:r>
            <a:r>
              <a:rPr lang="en-GB" sz="2100" dirty="0" smtClean="0">
                <a:latin typeface="Times New Roman" pitchFamily="18" charset="0"/>
                <a:cs typeface="Times New Roman" pitchFamily="18" charset="0"/>
              </a:rPr>
              <a:t>.</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alz1_en.mov">
            <a:hlinkClick r:id="" action="ppaction://media"/>
          </p:cNvPr>
          <p:cNvPicPr>
            <a:picLocks noGrp="1" noRot="1" noChangeAspect="1"/>
          </p:cNvPicPr>
          <p:nvPr>
            <p:ph sz="quarter" idx="1"/>
            <a:videoFile r:link="rId1"/>
          </p:nvPr>
        </p:nvPicPr>
        <p:blipFill>
          <a:blip r:embed="rId3"/>
          <a:stretch>
            <a:fillRect/>
          </a:stretch>
        </p:blipFill>
        <p:spPr>
          <a:xfrm>
            <a:off x="1714480" y="2000240"/>
            <a:ext cx="4904345" cy="367825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203</TotalTime>
  <Words>904</Words>
  <PresentationFormat>On-screen Show (4:3)</PresentationFormat>
  <Paragraphs>30</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S-A DESCOPERIT REMEDIUL PENTRU ALZHEIMER? </vt:lpstr>
      <vt:lpstr>Slide 2</vt:lpstr>
      <vt:lpstr>Slide 3</vt:lpstr>
      <vt:lpstr>Ultrasunetele pot elimina plăcile de proteine responsabile pentru maladia Alzheimer la șoarecii de laborator, contribuind la refacerea memoriei lor, conform unui studiu publicat în revista medicală americană Science Translational Medicine, care deschide calea unui nou tratament pentru pacienții cu această degenerare a creierului, incurabilă pentru moment.</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 DESCOPERIT REMEDIUL PENTRU ALZHEIMER? </dc:title>
  <dc:creator>Adri</dc:creator>
  <cp:lastModifiedBy>Adri</cp:lastModifiedBy>
  <cp:revision>22</cp:revision>
  <dcterms:created xsi:type="dcterms:W3CDTF">2016-02-29T18:25:51Z</dcterms:created>
  <dcterms:modified xsi:type="dcterms:W3CDTF">2016-02-29T22:00:18Z</dcterms:modified>
</cp:coreProperties>
</file>