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9" r:id="rId4"/>
    <p:sldId id="260" r:id="rId5"/>
    <p:sldId id="261" r:id="rId6"/>
    <p:sldId id="262" r:id="rId7"/>
    <p:sldId id="263" r:id="rId8"/>
    <p:sldId id="264" r:id="rId9"/>
    <p:sldId id="265" r:id="rId10"/>
    <p:sldId id="266" r:id="rId11"/>
    <p:sldId id="267" r:id="rId12"/>
    <p:sldId id="270" r:id="rId13"/>
    <p:sldId id="268" r:id="rId14"/>
    <p:sldId id="269"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4"/>
    </mc:Choice>
    <mc:Fallback>
      <c:style val="44"/>
    </mc:Fallback>
  </mc:AlternateContent>
  <c:chart>
    <c:autoTitleDeleted val="1"/>
    <c:plotArea>
      <c:layout/>
      <c:pieChart>
        <c:varyColors val="1"/>
        <c:ser>
          <c:idx val="0"/>
          <c:order val="0"/>
          <c:tx>
            <c:strRef>
              <c:f>Sheet1!$B$1</c:f>
              <c:strCache>
                <c:ptCount val="1"/>
                <c:pt idx="0">
                  <c:v>Column1</c:v>
                </c:pt>
              </c:strCache>
            </c:strRef>
          </c:tx>
          <c:spPr>
            <a:ln>
              <a:solidFill>
                <a:schemeClr val="bg1"/>
              </a:solidFill>
            </a:ln>
          </c:spPr>
          <c:dLbls>
            <c:dLbl>
              <c:idx val="0"/>
              <c:layout/>
              <c:tx>
                <c:rich>
                  <a:bodyPr/>
                  <a:lstStyle/>
                  <a:p>
                    <a:r>
                      <a:rPr lang="vi-VN" dirty="0"/>
                      <a:t>Nr. </a:t>
                    </a:r>
                    <a:r>
                      <a:rPr lang="vi-VN"/>
                      <a:t>total </a:t>
                    </a:r>
                    <a:r>
                      <a:rPr lang="vi-VN" smtClean="0"/>
                      <a:t>bărbați </a:t>
                    </a:r>
                    <a:r>
                      <a:rPr lang="vi-VN"/>
                      <a:t>502297</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Sheet1!$A$2:$A$3</c:f>
              <c:strCache>
                <c:ptCount val="2"/>
                <c:pt idx="0">
                  <c:v>Nr. total bărbați</c:v>
                </c:pt>
                <c:pt idx="1">
                  <c:v>Nr. total femei</c:v>
                </c:pt>
              </c:strCache>
            </c:strRef>
          </c:cat>
          <c:val>
            <c:numRef>
              <c:f>Sheet1!$B$2:$B$3</c:f>
              <c:numCache>
                <c:formatCode>General</c:formatCode>
                <c:ptCount val="2"/>
                <c:pt idx="0">
                  <c:v>502297</c:v>
                </c:pt>
                <c:pt idx="1">
                  <c:v>99478</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pieChart>
        <c:varyColors val="1"/>
        <c:ser>
          <c:idx val="0"/>
          <c:order val="0"/>
          <c:tx>
            <c:strRef>
              <c:f>Sheet1!$B$1</c:f>
              <c:strCache>
                <c:ptCount val="1"/>
                <c:pt idx="0">
                  <c:v>Sales</c:v>
                </c:pt>
              </c:strCache>
            </c:strRef>
          </c:tx>
          <c:explosion val="25"/>
          <c:dLbls>
            <c:dLbl>
              <c:idx val="0"/>
              <c:layout>
                <c:manualLayout>
                  <c:x val="0.11028158439329699"/>
                  <c:y val="-0.4098456790123457"/>
                </c:manualLayout>
              </c:layout>
              <c:tx>
                <c:rich>
                  <a:bodyPr/>
                  <a:lstStyle/>
                  <a:p>
                    <a:r>
                      <a:rPr lang="vi-VN" dirty="0"/>
                      <a:t>Nr bărbați cu </a:t>
                    </a:r>
                    <a:r>
                      <a:rPr lang="vi-VN" dirty="0" smtClean="0"/>
                      <a:t>cancer </a:t>
                    </a:r>
                    <a:r>
                      <a:rPr lang="vi-VN" dirty="0"/>
                      <a:t>49744</a:t>
                    </a:r>
                  </a:p>
                </c:rich>
              </c:tx>
              <c:showLegendKey val="0"/>
              <c:showVal val="1"/>
              <c:showCatName val="1"/>
              <c:showSerName val="0"/>
              <c:showPercent val="0"/>
              <c:showBubbleSize val="0"/>
            </c:dLbl>
            <c:dLbl>
              <c:idx val="1"/>
              <c:layout>
                <c:manualLayout>
                  <c:x val="-6.9529199475065612E-2"/>
                  <c:y val="0.16435185185185186"/>
                </c:manualLayout>
              </c:layout>
              <c:tx>
                <c:rich>
                  <a:bodyPr/>
                  <a:lstStyle/>
                  <a:p>
                    <a:r>
                      <a:rPr lang="it-IT" dirty="0"/>
                      <a:t>Nr femei cu </a:t>
                    </a:r>
                    <a:r>
                      <a:rPr lang="it-IT" dirty="0" smtClean="0"/>
                      <a:t>cancer</a:t>
                    </a:r>
                    <a:r>
                      <a:rPr lang="ro-RO" baseline="0" dirty="0" smtClean="0"/>
                      <a:t> </a:t>
                    </a:r>
                    <a:r>
                      <a:rPr lang="it-IT" dirty="0" smtClean="0"/>
                      <a:t> </a:t>
                    </a:r>
                    <a:r>
                      <a:rPr lang="it-IT" dirty="0"/>
                      <a:t>7860</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Sheet1!$A$2:$A$3</c:f>
              <c:strCache>
                <c:ptCount val="2"/>
                <c:pt idx="0">
                  <c:v>Nr bărbați cu cancer</c:v>
                </c:pt>
                <c:pt idx="1">
                  <c:v>Nr femei cu cancer</c:v>
                </c:pt>
              </c:strCache>
            </c:strRef>
          </c:cat>
          <c:val>
            <c:numRef>
              <c:f>Sheet1!$B$2:$B$3</c:f>
              <c:numCache>
                <c:formatCode>General</c:formatCode>
                <c:ptCount val="2"/>
                <c:pt idx="0">
                  <c:v>49744</c:v>
                </c:pt>
                <c:pt idx="1">
                  <c:v>7860</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16332C-CFEA-4EEA-BE5E-E60583F145FF}" type="doc">
      <dgm:prSet loTypeId="urn:microsoft.com/office/officeart/2005/8/layout/list1" loCatId="list" qsTypeId="urn:microsoft.com/office/officeart/2005/8/quickstyle/3d1" qsCatId="3D" csTypeId="urn:microsoft.com/office/officeart/2005/8/colors/colorful2" csCatId="colorful" phldr="1"/>
      <dgm:spPr/>
      <dgm:t>
        <a:bodyPr/>
        <a:lstStyle/>
        <a:p>
          <a:endParaRPr lang="en-US"/>
        </a:p>
      </dgm:t>
    </dgm:pt>
    <dgm:pt modelId="{537B269B-4CC5-4A6B-8B2B-7C20B337D768}">
      <dgm:prSet phldrT="[Text]"/>
      <dgm:spPr/>
      <dgm:t>
        <a:bodyPr/>
        <a:lstStyle/>
        <a:p>
          <a:r>
            <a:rPr lang="ro-RO" b="1" dirty="0" smtClean="0">
              <a:solidFill>
                <a:schemeClr val="bg1"/>
              </a:solidFill>
              <a:latin typeface="Arial Rounded MT Bold" pitchFamily="34" charset="0"/>
            </a:rPr>
            <a:t>C50 Cancer de sân</a:t>
          </a:r>
          <a:endParaRPr lang="en-US" b="1" dirty="0">
            <a:solidFill>
              <a:schemeClr val="bg1"/>
            </a:solidFill>
            <a:latin typeface="Arial Rounded MT Bold" pitchFamily="34" charset="0"/>
          </a:endParaRPr>
        </a:p>
      </dgm:t>
    </dgm:pt>
    <dgm:pt modelId="{F5A28E33-13F2-4A45-969E-93C0A97691FF}" type="parTrans" cxnId="{F50CBBDF-4450-4E62-B073-94A482B3A2E1}">
      <dgm:prSet/>
      <dgm:spPr/>
      <dgm:t>
        <a:bodyPr/>
        <a:lstStyle/>
        <a:p>
          <a:endParaRPr lang="en-US"/>
        </a:p>
      </dgm:t>
    </dgm:pt>
    <dgm:pt modelId="{BF22399C-8EB9-4205-9648-088A12560D02}" type="sibTrans" cxnId="{F50CBBDF-4450-4E62-B073-94A482B3A2E1}">
      <dgm:prSet/>
      <dgm:spPr/>
      <dgm:t>
        <a:bodyPr/>
        <a:lstStyle/>
        <a:p>
          <a:endParaRPr lang="en-US"/>
        </a:p>
      </dgm:t>
    </dgm:pt>
    <dgm:pt modelId="{C0997CFC-7317-466E-8153-5FD8F4BF3352}">
      <dgm:prSet phldrT="[Text]"/>
      <dgm:spPr/>
      <dgm:t>
        <a:bodyPr/>
        <a:lstStyle/>
        <a:p>
          <a:r>
            <a:rPr lang="ro-RO" b="1" dirty="0" smtClean="0">
              <a:solidFill>
                <a:schemeClr val="bg1"/>
              </a:solidFill>
              <a:latin typeface="Arial Rounded MT Bold" pitchFamily="34" charset="0"/>
            </a:rPr>
            <a:t>C53 Cancer cervical</a:t>
          </a:r>
          <a:endParaRPr lang="en-US" b="1" dirty="0">
            <a:solidFill>
              <a:schemeClr val="bg1"/>
            </a:solidFill>
            <a:latin typeface="Arial Rounded MT Bold" pitchFamily="34" charset="0"/>
          </a:endParaRPr>
        </a:p>
      </dgm:t>
    </dgm:pt>
    <dgm:pt modelId="{F9544BF3-3F1A-4AA6-A2E1-347C8FAC967D}" type="parTrans" cxnId="{35007B7E-AF41-46E3-90BB-82AC1917F953}">
      <dgm:prSet/>
      <dgm:spPr/>
      <dgm:t>
        <a:bodyPr/>
        <a:lstStyle/>
        <a:p>
          <a:endParaRPr lang="en-US"/>
        </a:p>
      </dgm:t>
    </dgm:pt>
    <dgm:pt modelId="{4054E20D-EF08-43AF-A4CD-92A2E5190A3A}" type="sibTrans" cxnId="{35007B7E-AF41-46E3-90BB-82AC1917F953}">
      <dgm:prSet/>
      <dgm:spPr/>
      <dgm:t>
        <a:bodyPr/>
        <a:lstStyle/>
        <a:p>
          <a:endParaRPr lang="en-US"/>
        </a:p>
      </dgm:t>
    </dgm:pt>
    <dgm:pt modelId="{ED54A47A-DFF8-40AA-854D-5F632258E643}">
      <dgm:prSet phldrT="[Text]"/>
      <dgm:spPr/>
      <dgm:t>
        <a:bodyPr/>
        <a:lstStyle/>
        <a:p>
          <a:r>
            <a:rPr lang="ro-RO" b="1" dirty="0" smtClean="0">
              <a:solidFill>
                <a:schemeClr val="bg1"/>
              </a:solidFill>
              <a:latin typeface="Arial Rounded MT Bold" pitchFamily="34" charset="0"/>
            </a:rPr>
            <a:t>C54 Cancer de corp uterin</a:t>
          </a:r>
          <a:endParaRPr lang="en-US" b="1" dirty="0">
            <a:solidFill>
              <a:schemeClr val="bg1"/>
            </a:solidFill>
            <a:latin typeface="Arial Rounded MT Bold" pitchFamily="34" charset="0"/>
          </a:endParaRPr>
        </a:p>
      </dgm:t>
    </dgm:pt>
    <dgm:pt modelId="{917CAC82-CF94-4902-8551-2A486E35E003}" type="parTrans" cxnId="{C6D96968-48EB-4130-BE46-1CD145A5C786}">
      <dgm:prSet/>
      <dgm:spPr/>
      <dgm:t>
        <a:bodyPr/>
        <a:lstStyle/>
        <a:p>
          <a:endParaRPr lang="en-US"/>
        </a:p>
      </dgm:t>
    </dgm:pt>
    <dgm:pt modelId="{A2724C66-828A-406A-AB93-8CB87C81197A}" type="sibTrans" cxnId="{C6D96968-48EB-4130-BE46-1CD145A5C786}">
      <dgm:prSet/>
      <dgm:spPr/>
      <dgm:t>
        <a:bodyPr/>
        <a:lstStyle/>
        <a:p>
          <a:endParaRPr lang="en-US"/>
        </a:p>
      </dgm:t>
    </dgm:pt>
    <dgm:pt modelId="{915C7221-58A5-4D26-B03F-8D73CCC0844D}">
      <dgm:prSet/>
      <dgm:spPr/>
      <dgm:t>
        <a:bodyPr/>
        <a:lstStyle/>
        <a:p>
          <a:r>
            <a:rPr lang="ro-RO" b="1" dirty="0" smtClean="0">
              <a:solidFill>
                <a:schemeClr val="bg1"/>
              </a:solidFill>
              <a:latin typeface="Arial Rounded MT Bold" pitchFamily="34" charset="0"/>
            </a:rPr>
            <a:t>C56 Cancer ovarian</a:t>
          </a:r>
          <a:endParaRPr lang="en-US" b="1" dirty="0">
            <a:solidFill>
              <a:schemeClr val="bg1"/>
            </a:solidFill>
            <a:latin typeface="Arial Rounded MT Bold" pitchFamily="34" charset="0"/>
          </a:endParaRPr>
        </a:p>
      </dgm:t>
    </dgm:pt>
    <dgm:pt modelId="{66FA0196-7CFB-4731-AA3B-C5E1C91CEA4B}" type="parTrans" cxnId="{E3EDA10A-8184-4427-8C9C-365488CB247E}">
      <dgm:prSet/>
      <dgm:spPr/>
      <dgm:t>
        <a:bodyPr/>
        <a:lstStyle/>
        <a:p>
          <a:endParaRPr lang="en-US"/>
        </a:p>
      </dgm:t>
    </dgm:pt>
    <dgm:pt modelId="{2F7D349D-6292-417F-854C-E86BD8970852}" type="sibTrans" cxnId="{E3EDA10A-8184-4427-8C9C-365488CB247E}">
      <dgm:prSet/>
      <dgm:spPr/>
      <dgm:t>
        <a:bodyPr/>
        <a:lstStyle/>
        <a:p>
          <a:endParaRPr lang="en-US"/>
        </a:p>
      </dgm:t>
    </dgm:pt>
    <dgm:pt modelId="{2447367A-7903-40F6-950A-EDE06FD682B9}">
      <dgm:prSet/>
      <dgm:spPr/>
      <dgm:t>
        <a:bodyPr/>
        <a:lstStyle/>
        <a:p>
          <a:r>
            <a:rPr lang="ro-RO" b="1" dirty="0" smtClean="0">
              <a:solidFill>
                <a:schemeClr val="bg1"/>
              </a:solidFill>
              <a:latin typeface="Arial Rounded MT Bold" pitchFamily="34" charset="0"/>
            </a:rPr>
            <a:t>C61 Cancer de prostată</a:t>
          </a:r>
          <a:endParaRPr lang="en-US" b="1" dirty="0">
            <a:solidFill>
              <a:schemeClr val="bg1"/>
            </a:solidFill>
            <a:latin typeface="Arial Rounded MT Bold" pitchFamily="34" charset="0"/>
          </a:endParaRPr>
        </a:p>
      </dgm:t>
    </dgm:pt>
    <dgm:pt modelId="{8842A2A6-ADAD-48F9-9014-63BEC8926FFC}" type="parTrans" cxnId="{219177DE-C94C-4B8D-977A-23502F6B8E40}">
      <dgm:prSet/>
      <dgm:spPr/>
      <dgm:t>
        <a:bodyPr/>
        <a:lstStyle/>
        <a:p>
          <a:endParaRPr lang="en-US"/>
        </a:p>
      </dgm:t>
    </dgm:pt>
    <dgm:pt modelId="{AFC2317D-57B0-4D18-8E31-C04B23A0FD99}" type="sibTrans" cxnId="{219177DE-C94C-4B8D-977A-23502F6B8E40}">
      <dgm:prSet/>
      <dgm:spPr/>
      <dgm:t>
        <a:bodyPr/>
        <a:lstStyle/>
        <a:p>
          <a:endParaRPr lang="en-US"/>
        </a:p>
      </dgm:t>
    </dgm:pt>
    <dgm:pt modelId="{1062A448-C00D-46CA-8FF5-881E01DEACC2}" type="pres">
      <dgm:prSet presAssocID="{D816332C-CFEA-4EEA-BE5E-E60583F145FF}" presName="linear" presStyleCnt="0">
        <dgm:presLayoutVars>
          <dgm:dir/>
          <dgm:animLvl val="lvl"/>
          <dgm:resizeHandles val="exact"/>
        </dgm:presLayoutVars>
      </dgm:prSet>
      <dgm:spPr/>
    </dgm:pt>
    <dgm:pt modelId="{9F46EA89-DCF6-4CCF-A429-249FCD584453}" type="pres">
      <dgm:prSet presAssocID="{537B269B-4CC5-4A6B-8B2B-7C20B337D768}" presName="parentLin" presStyleCnt="0"/>
      <dgm:spPr/>
    </dgm:pt>
    <dgm:pt modelId="{D87397CE-569B-4DA6-916A-9C024512776C}" type="pres">
      <dgm:prSet presAssocID="{537B269B-4CC5-4A6B-8B2B-7C20B337D768}" presName="parentLeftMargin" presStyleLbl="node1" presStyleIdx="0" presStyleCnt="5"/>
      <dgm:spPr/>
    </dgm:pt>
    <dgm:pt modelId="{74509A08-9D43-4722-AFBF-D145FF78AAFA}" type="pres">
      <dgm:prSet presAssocID="{537B269B-4CC5-4A6B-8B2B-7C20B337D768}" presName="parentText" presStyleLbl="node1" presStyleIdx="0" presStyleCnt="5" custLinFactNeighborX="-6977" custLinFactNeighborY="12005">
        <dgm:presLayoutVars>
          <dgm:chMax val="0"/>
          <dgm:bulletEnabled val="1"/>
        </dgm:presLayoutVars>
      </dgm:prSet>
      <dgm:spPr/>
    </dgm:pt>
    <dgm:pt modelId="{BD3CCB49-689C-4F59-B6FD-36E7D366DAC7}" type="pres">
      <dgm:prSet presAssocID="{537B269B-4CC5-4A6B-8B2B-7C20B337D768}" presName="negativeSpace" presStyleCnt="0"/>
      <dgm:spPr/>
    </dgm:pt>
    <dgm:pt modelId="{1030DD48-506F-40FF-95E3-99F3EF46938B}" type="pres">
      <dgm:prSet presAssocID="{537B269B-4CC5-4A6B-8B2B-7C20B337D768}" presName="childText" presStyleLbl="conFgAcc1" presStyleIdx="0" presStyleCnt="5">
        <dgm:presLayoutVars>
          <dgm:bulletEnabled val="1"/>
        </dgm:presLayoutVars>
      </dgm:prSet>
      <dgm:spPr/>
    </dgm:pt>
    <dgm:pt modelId="{D40C50FC-7BC3-4C0A-AE84-D5545ECD759E}" type="pres">
      <dgm:prSet presAssocID="{BF22399C-8EB9-4205-9648-088A12560D02}" presName="spaceBetweenRectangles" presStyleCnt="0"/>
      <dgm:spPr/>
    </dgm:pt>
    <dgm:pt modelId="{41559A2B-462B-4AF4-98A6-5224705A3D24}" type="pres">
      <dgm:prSet presAssocID="{C0997CFC-7317-466E-8153-5FD8F4BF3352}" presName="parentLin" presStyleCnt="0"/>
      <dgm:spPr/>
    </dgm:pt>
    <dgm:pt modelId="{71996429-11D0-4E0B-A017-65FF652E03A8}" type="pres">
      <dgm:prSet presAssocID="{C0997CFC-7317-466E-8153-5FD8F4BF3352}" presName="parentLeftMargin" presStyleLbl="node1" presStyleIdx="0" presStyleCnt="5"/>
      <dgm:spPr/>
    </dgm:pt>
    <dgm:pt modelId="{48FB8277-735F-4298-8A20-1AB5DB0DDA2D}" type="pres">
      <dgm:prSet presAssocID="{C0997CFC-7317-466E-8153-5FD8F4BF3352}" presName="parentText" presStyleLbl="node1" presStyleIdx="1" presStyleCnt="5">
        <dgm:presLayoutVars>
          <dgm:chMax val="0"/>
          <dgm:bulletEnabled val="1"/>
        </dgm:presLayoutVars>
      </dgm:prSet>
      <dgm:spPr/>
    </dgm:pt>
    <dgm:pt modelId="{025BA8D5-951C-4791-8C77-673045F504CF}" type="pres">
      <dgm:prSet presAssocID="{C0997CFC-7317-466E-8153-5FD8F4BF3352}" presName="negativeSpace" presStyleCnt="0"/>
      <dgm:spPr/>
    </dgm:pt>
    <dgm:pt modelId="{28E20D21-DAC0-4C61-9DC9-646381113192}" type="pres">
      <dgm:prSet presAssocID="{C0997CFC-7317-466E-8153-5FD8F4BF3352}" presName="childText" presStyleLbl="conFgAcc1" presStyleIdx="1" presStyleCnt="5">
        <dgm:presLayoutVars>
          <dgm:bulletEnabled val="1"/>
        </dgm:presLayoutVars>
      </dgm:prSet>
      <dgm:spPr/>
    </dgm:pt>
    <dgm:pt modelId="{263AB770-FE40-4544-8024-AAFE8F2B8AD0}" type="pres">
      <dgm:prSet presAssocID="{4054E20D-EF08-43AF-A4CD-92A2E5190A3A}" presName="spaceBetweenRectangles" presStyleCnt="0"/>
      <dgm:spPr/>
    </dgm:pt>
    <dgm:pt modelId="{31EAFFBB-5B28-4DBC-BA4B-BB41BFAA57EB}" type="pres">
      <dgm:prSet presAssocID="{ED54A47A-DFF8-40AA-854D-5F632258E643}" presName="parentLin" presStyleCnt="0"/>
      <dgm:spPr/>
    </dgm:pt>
    <dgm:pt modelId="{70DF1CFD-023F-4DA2-9599-31B7F233C14C}" type="pres">
      <dgm:prSet presAssocID="{ED54A47A-DFF8-40AA-854D-5F632258E643}" presName="parentLeftMargin" presStyleLbl="node1" presStyleIdx="1" presStyleCnt="5"/>
      <dgm:spPr/>
    </dgm:pt>
    <dgm:pt modelId="{DBEBE33B-A353-403E-BF68-E01BB8F42F40}" type="pres">
      <dgm:prSet presAssocID="{ED54A47A-DFF8-40AA-854D-5F632258E643}" presName="parentText" presStyleLbl="node1" presStyleIdx="2" presStyleCnt="5">
        <dgm:presLayoutVars>
          <dgm:chMax val="0"/>
          <dgm:bulletEnabled val="1"/>
        </dgm:presLayoutVars>
      </dgm:prSet>
      <dgm:spPr/>
      <dgm:t>
        <a:bodyPr/>
        <a:lstStyle/>
        <a:p>
          <a:endParaRPr lang="en-US"/>
        </a:p>
      </dgm:t>
    </dgm:pt>
    <dgm:pt modelId="{E5A86C7C-BBC1-42CB-B313-373C21C54CF3}" type="pres">
      <dgm:prSet presAssocID="{ED54A47A-DFF8-40AA-854D-5F632258E643}" presName="negativeSpace" presStyleCnt="0"/>
      <dgm:spPr/>
    </dgm:pt>
    <dgm:pt modelId="{B571C919-8D61-47FB-97EC-8E7E9B939C0F}" type="pres">
      <dgm:prSet presAssocID="{ED54A47A-DFF8-40AA-854D-5F632258E643}" presName="childText" presStyleLbl="conFgAcc1" presStyleIdx="2" presStyleCnt="5">
        <dgm:presLayoutVars>
          <dgm:bulletEnabled val="1"/>
        </dgm:presLayoutVars>
      </dgm:prSet>
      <dgm:spPr/>
      <dgm:t>
        <a:bodyPr/>
        <a:lstStyle/>
        <a:p>
          <a:endParaRPr lang="en-US"/>
        </a:p>
      </dgm:t>
    </dgm:pt>
    <dgm:pt modelId="{12EA4685-52A9-4379-B472-49CE94D79032}" type="pres">
      <dgm:prSet presAssocID="{A2724C66-828A-406A-AB93-8CB87C81197A}" presName="spaceBetweenRectangles" presStyleCnt="0"/>
      <dgm:spPr/>
    </dgm:pt>
    <dgm:pt modelId="{373222AB-6FBD-4734-B189-4BC722F345ED}" type="pres">
      <dgm:prSet presAssocID="{915C7221-58A5-4D26-B03F-8D73CCC0844D}" presName="parentLin" presStyleCnt="0"/>
      <dgm:spPr/>
    </dgm:pt>
    <dgm:pt modelId="{C8A1A10C-722D-4B7B-9C11-298D782A4594}" type="pres">
      <dgm:prSet presAssocID="{915C7221-58A5-4D26-B03F-8D73CCC0844D}" presName="parentLeftMargin" presStyleLbl="node1" presStyleIdx="2" presStyleCnt="5"/>
      <dgm:spPr/>
    </dgm:pt>
    <dgm:pt modelId="{12779571-F026-4383-B108-702507C7D3C8}" type="pres">
      <dgm:prSet presAssocID="{915C7221-58A5-4D26-B03F-8D73CCC0844D}" presName="parentText" presStyleLbl="node1" presStyleIdx="3" presStyleCnt="5">
        <dgm:presLayoutVars>
          <dgm:chMax val="0"/>
          <dgm:bulletEnabled val="1"/>
        </dgm:presLayoutVars>
      </dgm:prSet>
      <dgm:spPr/>
    </dgm:pt>
    <dgm:pt modelId="{455D06D0-D0B3-48B6-AF49-CB0F9D146BA9}" type="pres">
      <dgm:prSet presAssocID="{915C7221-58A5-4D26-B03F-8D73CCC0844D}" presName="negativeSpace" presStyleCnt="0"/>
      <dgm:spPr/>
    </dgm:pt>
    <dgm:pt modelId="{3536D3C8-56B8-47D4-BB6E-61439D5F84EE}" type="pres">
      <dgm:prSet presAssocID="{915C7221-58A5-4D26-B03F-8D73CCC0844D}" presName="childText" presStyleLbl="conFgAcc1" presStyleIdx="3" presStyleCnt="5">
        <dgm:presLayoutVars>
          <dgm:bulletEnabled val="1"/>
        </dgm:presLayoutVars>
      </dgm:prSet>
      <dgm:spPr/>
    </dgm:pt>
    <dgm:pt modelId="{F67CABE6-CE1F-424C-BAF9-32AD128011E0}" type="pres">
      <dgm:prSet presAssocID="{2F7D349D-6292-417F-854C-E86BD8970852}" presName="spaceBetweenRectangles" presStyleCnt="0"/>
      <dgm:spPr/>
    </dgm:pt>
    <dgm:pt modelId="{B8BBFC9C-4843-40B5-87C3-3DAA29966B33}" type="pres">
      <dgm:prSet presAssocID="{2447367A-7903-40F6-950A-EDE06FD682B9}" presName="parentLin" presStyleCnt="0"/>
      <dgm:spPr/>
    </dgm:pt>
    <dgm:pt modelId="{4052ACD1-3825-4D30-8C3B-5D9E948B1117}" type="pres">
      <dgm:prSet presAssocID="{2447367A-7903-40F6-950A-EDE06FD682B9}" presName="parentLeftMargin" presStyleLbl="node1" presStyleIdx="3" presStyleCnt="5"/>
      <dgm:spPr/>
    </dgm:pt>
    <dgm:pt modelId="{1E00A672-0301-4D7A-85A8-56BD95927665}" type="pres">
      <dgm:prSet presAssocID="{2447367A-7903-40F6-950A-EDE06FD682B9}" presName="parentText" presStyleLbl="node1" presStyleIdx="4" presStyleCnt="5">
        <dgm:presLayoutVars>
          <dgm:chMax val="0"/>
          <dgm:bulletEnabled val="1"/>
        </dgm:presLayoutVars>
      </dgm:prSet>
      <dgm:spPr/>
    </dgm:pt>
    <dgm:pt modelId="{E6382B9B-87EC-4EFD-A592-19978AE4038D}" type="pres">
      <dgm:prSet presAssocID="{2447367A-7903-40F6-950A-EDE06FD682B9}" presName="negativeSpace" presStyleCnt="0"/>
      <dgm:spPr/>
    </dgm:pt>
    <dgm:pt modelId="{32E69B51-9B7A-4CF6-A725-D24708BA19A6}" type="pres">
      <dgm:prSet presAssocID="{2447367A-7903-40F6-950A-EDE06FD682B9}" presName="childText" presStyleLbl="conFgAcc1" presStyleIdx="4" presStyleCnt="5">
        <dgm:presLayoutVars>
          <dgm:bulletEnabled val="1"/>
        </dgm:presLayoutVars>
      </dgm:prSet>
      <dgm:spPr/>
    </dgm:pt>
  </dgm:ptLst>
  <dgm:cxnLst>
    <dgm:cxn modelId="{AD718D6E-43F5-4E17-A6D1-36A2DEE9547E}" type="presOf" srcId="{537B269B-4CC5-4A6B-8B2B-7C20B337D768}" destId="{D87397CE-569B-4DA6-916A-9C024512776C}" srcOrd="0" destOrd="0" presId="urn:microsoft.com/office/officeart/2005/8/layout/list1"/>
    <dgm:cxn modelId="{C6D96968-48EB-4130-BE46-1CD145A5C786}" srcId="{D816332C-CFEA-4EEA-BE5E-E60583F145FF}" destId="{ED54A47A-DFF8-40AA-854D-5F632258E643}" srcOrd="2" destOrd="0" parTransId="{917CAC82-CF94-4902-8551-2A486E35E003}" sibTransId="{A2724C66-828A-406A-AB93-8CB87C81197A}"/>
    <dgm:cxn modelId="{219177DE-C94C-4B8D-977A-23502F6B8E40}" srcId="{D816332C-CFEA-4EEA-BE5E-E60583F145FF}" destId="{2447367A-7903-40F6-950A-EDE06FD682B9}" srcOrd="4" destOrd="0" parTransId="{8842A2A6-ADAD-48F9-9014-63BEC8926FFC}" sibTransId="{AFC2317D-57B0-4D18-8E31-C04B23A0FD99}"/>
    <dgm:cxn modelId="{F50CBBDF-4450-4E62-B073-94A482B3A2E1}" srcId="{D816332C-CFEA-4EEA-BE5E-E60583F145FF}" destId="{537B269B-4CC5-4A6B-8B2B-7C20B337D768}" srcOrd="0" destOrd="0" parTransId="{F5A28E33-13F2-4A45-969E-93C0A97691FF}" sibTransId="{BF22399C-8EB9-4205-9648-088A12560D02}"/>
    <dgm:cxn modelId="{C7701224-7C78-4626-9761-D3D025F1AEC8}" type="presOf" srcId="{C0997CFC-7317-466E-8153-5FD8F4BF3352}" destId="{71996429-11D0-4E0B-A017-65FF652E03A8}" srcOrd="0" destOrd="0" presId="urn:microsoft.com/office/officeart/2005/8/layout/list1"/>
    <dgm:cxn modelId="{87215419-8E33-4666-9C8E-6BD34872995D}" type="presOf" srcId="{2447367A-7903-40F6-950A-EDE06FD682B9}" destId="{1E00A672-0301-4D7A-85A8-56BD95927665}" srcOrd="1" destOrd="0" presId="urn:microsoft.com/office/officeart/2005/8/layout/list1"/>
    <dgm:cxn modelId="{F28DAF4F-643F-4E63-A74B-B8975C1D815A}" type="presOf" srcId="{ED54A47A-DFF8-40AA-854D-5F632258E643}" destId="{70DF1CFD-023F-4DA2-9599-31B7F233C14C}" srcOrd="0" destOrd="0" presId="urn:microsoft.com/office/officeart/2005/8/layout/list1"/>
    <dgm:cxn modelId="{1CD4FA7E-2E96-48E6-87FF-026AB4CAE92F}" type="presOf" srcId="{D816332C-CFEA-4EEA-BE5E-E60583F145FF}" destId="{1062A448-C00D-46CA-8FF5-881E01DEACC2}" srcOrd="0" destOrd="0" presId="urn:microsoft.com/office/officeart/2005/8/layout/list1"/>
    <dgm:cxn modelId="{7E3CDFA5-8F59-4391-BFB4-D605CADAEF6E}" type="presOf" srcId="{C0997CFC-7317-466E-8153-5FD8F4BF3352}" destId="{48FB8277-735F-4298-8A20-1AB5DB0DDA2D}" srcOrd="1" destOrd="0" presId="urn:microsoft.com/office/officeart/2005/8/layout/list1"/>
    <dgm:cxn modelId="{E3EDA10A-8184-4427-8C9C-365488CB247E}" srcId="{D816332C-CFEA-4EEA-BE5E-E60583F145FF}" destId="{915C7221-58A5-4D26-B03F-8D73CCC0844D}" srcOrd="3" destOrd="0" parTransId="{66FA0196-7CFB-4731-AA3B-C5E1C91CEA4B}" sibTransId="{2F7D349D-6292-417F-854C-E86BD8970852}"/>
    <dgm:cxn modelId="{6171BC63-36C5-4A00-82AD-946C5F388649}" type="presOf" srcId="{537B269B-4CC5-4A6B-8B2B-7C20B337D768}" destId="{74509A08-9D43-4722-AFBF-D145FF78AAFA}" srcOrd="1" destOrd="0" presId="urn:microsoft.com/office/officeart/2005/8/layout/list1"/>
    <dgm:cxn modelId="{9FDAF453-8023-458F-8A85-0EAF30F8A75E}" type="presOf" srcId="{ED54A47A-DFF8-40AA-854D-5F632258E643}" destId="{DBEBE33B-A353-403E-BF68-E01BB8F42F40}" srcOrd="1" destOrd="0" presId="urn:microsoft.com/office/officeart/2005/8/layout/list1"/>
    <dgm:cxn modelId="{35007B7E-AF41-46E3-90BB-82AC1917F953}" srcId="{D816332C-CFEA-4EEA-BE5E-E60583F145FF}" destId="{C0997CFC-7317-466E-8153-5FD8F4BF3352}" srcOrd="1" destOrd="0" parTransId="{F9544BF3-3F1A-4AA6-A2E1-347C8FAC967D}" sibTransId="{4054E20D-EF08-43AF-A4CD-92A2E5190A3A}"/>
    <dgm:cxn modelId="{52696071-110A-44B2-A0E7-5B731B808B89}" type="presOf" srcId="{915C7221-58A5-4D26-B03F-8D73CCC0844D}" destId="{C8A1A10C-722D-4B7B-9C11-298D782A4594}" srcOrd="0" destOrd="0" presId="urn:microsoft.com/office/officeart/2005/8/layout/list1"/>
    <dgm:cxn modelId="{9C51EB95-2EC1-4223-B1A1-DAF0C42DB659}" type="presOf" srcId="{915C7221-58A5-4D26-B03F-8D73CCC0844D}" destId="{12779571-F026-4383-B108-702507C7D3C8}" srcOrd="1" destOrd="0" presId="urn:microsoft.com/office/officeart/2005/8/layout/list1"/>
    <dgm:cxn modelId="{752ED8CA-1A2A-4E34-A094-64415A8D2678}" type="presOf" srcId="{2447367A-7903-40F6-950A-EDE06FD682B9}" destId="{4052ACD1-3825-4D30-8C3B-5D9E948B1117}" srcOrd="0" destOrd="0" presId="urn:microsoft.com/office/officeart/2005/8/layout/list1"/>
    <dgm:cxn modelId="{A601D869-BB06-41F7-89E6-3D3191889613}" type="presParOf" srcId="{1062A448-C00D-46CA-8FF5-881E01DEACC2}" destId="{9F46EA89-DCF6-4CCF-A429-249FCD584453}" srcOrd="0" destOrd="0" presId="urn:microsoft.com/office/officeart/2005/8/layout/list1"/>
    <dgm:cxn modelId="{2CEC8039-9779-478B-AC69-01DE25401F75}" type="presParOf" srcId="{9F46EA89-DCF6-4CCF-A429-249FCD584453}" destId="{D87397CE-569B-4DA6-916A-9C024512776C}" srcOrd="0" destOrd="0" presId="urn:microsoft.com/office/officeart/2005/8/layout/list1"/>
    <dgm:cxn modelId="{F3D35B1C-BA31-4E5A-B921-296C3746E1A0}" type="presParOf" srcId="{9F46EA89-DCF6-4CCF-A429-249FCD584453}" destId="{74509A08-9D43-4722-AFBF-D145FF78AAFA}" srcOrd="1" destOrd="0" presId="urn:microsoft.com/office/officeart/2005/8/layout/list1"/>
    <dgm:cxn modelId="{94441BA8-1479-410E-AF4E-7E2C9CC94636}" type="presParOf" srcId="{1062A448-C00D-46CA-8FF5-881E01DEACC2}" destId="{BD3CCB49-689C-4F59-B6FD-36E7D366DAC7}" srcOrd="1" destOrd="0" presId="urn:microsoft.com/office/officeart/2005/8/layout/list1"/>
    <dgm:cxn modelId="{ED665894-D684-4DFE-9B44-AFC04C00ED1E}" type="presParOf" srcId="{1062A448-C00D-46CA-8FF5-881E01DEACC2}" destId="{1030DD48-506F-40FF-95E3-99F3EF46938B}" srcOrd="2" destOrd="0" presId="urn:microsoft.com/office/officeart/2005/8/layout/list1"/>
    <dgm:cxn modelId="{2C600A4C-F05F-404C-8BC3-1044BEA5F3BC}" type="presParOf" srcId="{1062A448-C00D-46CA-8FF5-881E01DEACC2}" destId="{D40C50FC-7BC3-4C0A-AE84-D5545ECD759E}" srcOrd="3" destOrd="0" presId="urn:microsoft.com/office/officeart/2005/8/layout/list1"/>
    <dgm:cxn modelId="{3A4DDFAE-DC56-41D9-A7A6-77198488EDA0}" type="presParOf" srcId="{1062A448-C00D-46CA-8FF5-881E01DEACC2}" destId="{41559A2B-462B-4AF4-98A6-5224705A3D24}" srcOrd="4" destOrd="0" presId="urn:microsoft.com/office/officeart/2005/8/layout/list1"/>
    <dgm:cxn modelId="{33E9F5E3-74A9-439D-A661-FC27368F792B}" type="presParOf" srcId="{41559A2B-462B-4AF4-98A6-5224705A3D24}" destId="{71996429-11D0-4E0B-A017-65FF652E03A8}" srcOrd="0" destOrd="0" presId="urn:microsoft.com/office/officeart/2005/8/layout/list1"/>
    <dgm:cxn modelId="{9BC19A73-377F-42F6-AA4B-4EAC00659A0D}" type="presParOf" srcId="{41559A2B-462B-4AF4-98A6-5224705A3D24}" destId="{48FB8277-735F-4298-8A20-1AB5DB0DDA2D}" srcOrd="1" destOrd="0" presId="urn:microsoft.com/office/officeart/2005/8/layout/list1"/>
    <dgm:cxn modelId="{A3063CA3-FB54-4ECB-AD6D-44ED79542322}" type="presParOf" srcId="{1062A448-C00D-46CA-8FF5-881E01DEACC2}" destId="{025BA8D5-951C-4791-8C77-673045F504CF}" srcOrd="5" destOrd="0" presId="urn:microsoft.com/office/officeart/2005/8/layout/list1"/>
    <dgm:cxn modelId="{CA7E0DA1-457F-4D44-AEDA-5496953F9D34}" type="presParOf" srcId="{1062A448-C00D-46CA-8FF5-881E01DEACC2}" destId="{28E20D21-DAC0-4C61-9DC9-646381113192}" srcOrd="6" destOrd="0" presId="urn:microsoft.com/office/officeart/2005/8/layout/list1"/>
    <dgm:cxn modelId="{12393787-4E89-43BF-9DD7-18F1A505E180}" type="presParOf" srcId="{1062A448-C00D-46CA-8FF5-881E01DEACC2}" destId="{263AB770-FE40-4544-8024-AAFE8F2B8AD0}" srcOrd="7" destOrd="0" presId="urn:microsoft.com/office/officeart/2005/8/layout/list1"/>
    <dgm:cxn modelId="{87BDB62B-FAFC-4982-B226-85CFAE33AADF}" type="presParOf" srcId="{1062A448-C00D-46CA-8FF5-881E01DEACC2}" destId="{31EAFFBB-5B28-4DBC-BA4B-BB41BFAA57EB}" srcOrd="8" destOrd="0" presId="urn:microsoft.com/office/officeart/2005/8/layout/list1"/>
    <dgm:cxn modelId="{C852E630-98FA-4AB9-8A9F-B769DE6A3DE4}" type="presParOf" srcId="{31EAFFBB-5B28-4DBC-BA4B-BB41BFAA57EB}" destId="{70DF1CFD-023F-4DA2-9599-31B7F233C14C}" srcOrd="0" destOrd="0" presId="urn:microsoft.com/office/officeart/2005/8/layout/list1"/>
    <dgm:cxn modelId="{E2E18105-B848-4005-96F5-8507018E1371}" type="presParOf" srcId="{31EAFFBB-5B28-4DBC-BA4B-BB41BFAA57EB}" destId="{DBEBE33B-A353-403E-BF68-E01BB8F42F40}" srcOrd="1" destOrd="0" presId="urn:microsoft.com/office/officeart/2005/8/layout/list1"/>
    <dgm:cxn modelId="{D326132E-5C45-40E1-A743-87F2BDB531AA}" type="presParOf" srcId="{1062A448-C00D-46CA-8FF5-881E01DEACC2}" destId="{E5A86C7C-BBC1-42CB-B313-373C21C54CF3}" srcOrd="9" destOrd="0" presId="urn:microsoft.com/office/officeart/2005/8/layout/list1"/>
    <dgm:cxn modelId="{937AB02F-39E6-48BC-8063-03E4E362DAF5}" type="presParOf" srcId="{1062A448-C00D-46CA-8FF5-881E01DEACC2}" destId="{B571C919-8D61-47FB-97EC-8E7E9B939C0F}" srcOrd="10" destOrd="0" presId="urn:microsoft.com/office/officeart/2005/8/layout/list1"/>
    <dgm:cxn modelId="{13405C43-B5F2-49CB-9DBA-31F8D0ED4D4B}" type="presParOf" srcId="{1062A448-C00D-46CA-8FF5-881E01DEACC2}" destId="{12EA4685-52A9-4379-B472-49CE94D79032}" srcOrd="11" destOrd="0" presId="urn:microsoft.com/office/officeart/2005/8/layout/list1"/>
    <dgm:cxn modelId="{68517F6E-39BC-42B3-9604-D2424CB95AB4}" type="presParOf" srcId="{1062A448-C00D-46CA-8FF5-881E01DEACC2}" destId="{373222AB-6FBD-4734-B189-4BC722F345ED}" srcOrd="12" destOrd="0" presId="urn:microsoft.com/office/officeart/2005/8/layout/list1"/>
    <dgm:cxn modelId="{2E4D1644-1FF5-42B5-B792-DDDFC849DB88}" type="presParOf" srcId="{373222AB-6FBD-4734-B189-4BC722F345ED}" destId="{C8A1A10C-722D-4B7B-9C11-298D782A4594}" srcOrd="0" destOrd="0" presId="urn:microsoft.com/office/officeart/2005/8/layout/list1"/>
    <dgm:cxn modelId="{29638EBD-41DA-452D-9F2E-3F8D6FBB0C53}" type="presParOf" srcId="{373222AB-6FBD-4734-B189-4BC722F345ED}" destId="{12779571-F026-4383-B108-702507C7D3C8}" srcOrd="1" destOrd="0" presId="urn:microsoft.com/office/officeart/2005/8/layout/list1"/>
    <dgm:cxn modelId="{23AE9754-01A3-4325-9D13-21B37B87C3FC}" type="presParOf" srcId="{1062A448-C00D-46CA-8FF5-881E01DEACC2}" destId="{455D06D0-D0B3-48B6-AF49-CB0F9D146BA9}" srcOrd="13" destOrd="0" presId="urn:microsoft.com/office/officeart/2005/8/layout/list1"/>
    <dgm:cxn modelId="{E29E8256-E5DB-4872-A53D-7DE79FAF75E6}" type="presParOf" srcId="{1062A448-C00D-46CA-8FF5-881E01DEACC2}" destId="{3536D3C8-56B8-47D4-BB6E-61439D5F84EE}" srcOrd="14" destOrd="0" presId="urn:microsoft.com/office/officeart/2005/8/layout/list1"/>
    <dgm:cxn modelId="{4F33340E-AE57-42D3-AEF3-F0EA004BF2D7}" type="presParOf" srcId="{1062A448-C00D-46CA-8FF5-881E01DEACC2}" destId="{F67CABE6-CE1F-424C-BAF9-32AD128011E0}" srcOrd="15" destOrd="0" presId="urn:microsoft.com/office/officeart/2005/8/layout/list1"/>
    <dgm:cxn modelId="{8F675992-F211-4851-89D4-5026A17F568D}" type="presParOf" srcId="{1062A448-C00D-46CA-8FF5-881E01DEACC2}" destId="{B8BBFC9C-4843-40B5-87C3-3DAA29966B33}" srcOrd="16" destOrd="0" presId="urn:microsoft.com/office/officeart/2005/8/layout/list1"/>
    <dgm:cxn modelId="{BCDE2E27-893A-4ECD-BFBB-1C566828BC00}" type="presParOf" srcId="{B8BBFC9C-4843-40B5-87C3-3DAA29966B33}" destId="{4052ACD1-3825-4D30-8C3B-5D9E948B1117}" srcOrd="0" destOrd="0" presId="urn:microsoft.com/office/officeart/2005/8/layout/list1"/>
    <dgm:cxn modelId="{CE3A2ED6-8BD6-4976-B383-08E2C61B05B2}" type="presParOf" srcId="{B8BBFC9C-4843-40B5-87C3-3DAA29966B33}" destId="{1E00A672-0301-4D7A-85A8-56BD95927665}" srcOrd="1" destOrd="0" presId="urn:microsoft.com/office/officeart/2005/8/layout/list1"/>
    <dgm:cxn modelId="{543F1F3F-C2A1-41E8-8DCF-F0D8DB0FDAE3}" type="presParOf" srcId="{1062A448-C00D-46CA-8FF5-881E01DEACC2}" destId="{E6382B9B-87EC-4EFD-A592-19978AE4038D}" srcOrd="17" destOrd="0" presId="urn:microsoft.com/office/officeart/2005/8/layout/list1"/>
    <dgm:cxn modelId="{D2EA86AD-0962-4CC8-9232-D3C2389D6487}" type="presParOf" srcId="{1062A448-C00D-46CA-8FF5-881E01DEACC2}" destId="{32E69B51-9B7A-4CF6-A725-D24708BA19A6}"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031B59-45C2-489C-AA67-DC696B43E014}" type="doc">
      <dgm:prSet loTypeId="urn:microsoft.com/office/officeart/2005/8/layout/vList2" loCatId="list" qsTypeId="urn:microsoft.com/office/officeart/2005/8/quickstyle/3d3" qsCatId="3D" csTypeId="urn:microsoft.com/office/officeart/2005/8/colors/colorful5" csCatId="colorful" phldr="1"/>
      <dgm:spPr/>
      <dgm:t>
        <a:bodyPr/>
        <a:lstStyle/>
        <a:p>
          <a:endParaRPr lang="en-US"/>
        </a:p>
      </dgm:t>
    </dgm:pt>
    <dgm:pt modelId="{60659094-A27C-49CF-B98D-29D7B6C2360B}">
      <dgm:prSet phldrT="[Text]" custT="1"/>
      <dgm:spPr/>
      <dgm:t>
        <a:bodyPr/>
        <a:lstStyle/>
        <a:p>
          <a:r>
            <a:rPr lang="ro-RO" sz="1800" b="0" dirty="0" smtClean="0">
              <a:latin typeface="Arial Rounded MT Bold" pitchFamily="34" charset="0"/>
            </a:rPr>
            <a:t>Categorii de vârste</a:t>
          </a:r>
          <a:endParaRPr lang="en-US" sz="1800" b="0" dirty="0">
            <a:latin typeface="Arial Rounded MT Bold" pitchFamily="34" charset="0"/>
          </a:endParaRPr>
        </a:p>
      </dgm:t>
    </dgm:pt>
    <dgm:pt modelId="{6F084114-E8E4-4ECA-83ED-B8726CD2918E}" type="parTrans" cxnId="{FE84C65D-A899-4611-8E68-BA7C5F14D835}">
      <dgm:prSet/>
      <dgm:spPr/>
      <dgm:t>
        <a:bodyPr/>
        <a:lstStyle/>
        <a:p>
          <a:endParaRPr lang="en-US"/>
        </a:p>
      </dgm:t>
    </dgm:pt>
    <dgm:pt modelId="{B7AE87A2-2FF7-4F00-B8EE-57DB27C10D0A}" type="sibTrans" cxnId="{FE84C65D-A899-4611-8E68-BA7C5F14D835}">
      <dgm:prSet/>
      <dgm:spPr/>
      <dgm:t>
        <a:bodyPr/>
        <a:lstStyle/>
        <a:p>
          <a:endParaRPr lang="en-US"/>
        </a:p>
      </dgm:t>
    </dgm:pt>
    <dgm:pt modelId="{A50CDD58-24F2-418E-88A0-567946A6E14F}">
      <dgm:prSet phldrT="[Text]" custT="1"/>
      <dgm:spPr/>
      <dgm:t>
        <a:bodyPr/>
        <a:lstStyle/>
        <a:p>
          <a:r>
            <a:rPr lang="ro-RO" sz="1800" b="0" dirty="0" smtClean="0">
              <a:latin typeface="Arial Rounded MT Bold" pitchFamily="34" charset="0"/>
            </a:rPr>
            <a:t>Starea civilă</a:t>
          </a:r>
          <a:endParaRPr lang="en-US" sz="1800" b="0" dirty="0">
            <a:latin typeface="Arial Rounded MT Bold" pitchFamily="34" charset="0"/>
          </a:endParaRPr>
        </a:p>
      </dgm:t>
    </dgm:pt>
    <dgm:pt modelId="{3A322AD2-3E40-46D9-BBD9-B70B79034CA9}" type="parTrans" cxnId="{5BE689E1-10F3-4506-9AC1-1FCFF2E719C7}">
      <dgm:prSet/>
      <dgm:spPr/>
      <dgm:t>
        <a:bodyPr/>
        <a:lstStyle/>
        <a:p>
          <a:endParaRPr lang="en-US"/>
        </a:p>
      </dgm:t>
    </dgm:pt>
    <dgm:pt modelId="{F741B6FA-6080-4247-9905-A609158A3EBE}" type="sibTrans" cxnId="{5BE689E1-10F3-4506-9AC1-1FCFF2E719C7}">
      <dgm:prSet/>
      <dgm:spPr/>
      <dgm:t>
        <a:bodyPr/>
        <a:lstStyle/>
        <a:p>
          <a:endParaRPr lang="en-US"/>
        </a:p>
      </dgm:t>
    </dgm:pt>
    <dgm:pt modelId="{9DBF7708-3C1D-4562-BD00-E4C45C8376DE}">
      <dgm:prSet phldrT="[Text]" custT="1"/>
      <dgm:spPr/>
      <dgm:t>
        <a:bodyPr/>
        <a:lstStyle/>
        <a:p>
          <a:r>
            <a:rPr lang="ro-RO" sz="1800" b="0" dirty="0" smtClean="0">
              <a:latin typeface="Arial Rounded MT Bold" pitchFamily="34" charset="0"/>
            </a:rPr>
            <a:t>Statutul de fumător</a:t>
          </a:r>
          <a:endParaRPr lang="en-US" sz="1800" b="0" dirty="0">
            <a:latin typeface="Arial Rounded MT Bold" pitchFamily="34" charset="0"/>
          </a:endParaRPr>
        </a:p>
      </dgm:t>
    </dgm:pt>
    <dgm:pt modelId="{32461290-952E-40EA-A231-A5760D290E6B}" type="parTrans" cxnId="{1D3F5051-5446-473F-AFD9-389C25B3FDD9}">
      <dgm:prSet/>
      <dgm:spPr/>
      <dgm:t>
        <a:bodyPr/>
        <a:lstStyle/>
        <a:p>
          <a:endParaRPr lang="en-US"/>
        </a:p>
      </dgm:t>
    </dgm:pt>
    <dgm:pt modelId="{2E237F13-FBF2-418B-BE54-77CF7C62A33F}" type="sibTrans" cxnId="{1D3F5051-5446-473F-AFD9-389C25B3FDD9}">
      <dgm:prSet/>
      <dgm:spPr/>
      <dgm:t>
        <a:bodyPr/>
        <a:lstStyle/>
        <a:p>
          <a:endParaRPr lang="en-US"/>
        </a:p>
      </dgm:t>
    </dgm:pt>
    <dgm:pt modelId="{D9A23ACD-4D10-458A-BEB7-3A23011C181E}">
      <dgm:prSet phldrT="[Text]" custT="1"/>
      <dgm:spPr/>
      <dgm:t>
        <a:bodyPr/>
        <a:lstStyle/>
        <a:p>
          <a:r>
            <a:rPr lang="ro-RO" sz="1800" b="0" dirty="0" smtClean="0">
              <a:latin typeface="Arial Rounded MT Bold" pitchFamily="34" charset="0"/>
            </a:rPr>
            <a:t>Consumul de alcool</a:t>
          </a:r>
          <a:endParaRPr lang="en-US" sz="1800" b="0" dirty="0">
            <a:latin typeface="Arial Rounded MT Bold" pitchFamily="34" charset="0"/>
          </a:endParaRPr>
        </a:p>
      </dgm:t>
    </dgm:pt>
    <dgm:pt modelId="{46F0264C-B8AA-4CCB-973B-914758C188B5}" type="parTrans" cxnId="{86EAAFC5-0B27-4197-B015-AE50D7E0A39D}">
      <dgm:prSet/>
      <dgm:spPr/>
      <dgm:t>
        <a:bodyPr/>
        <a:lstStyle/>
        <a:p>
          <a:endParaRPr lang="en-US"/>
        </a:p>
      </dgm:t>
    </dgm:pt>
    <dgm:pt modelId="{6AA884AF-0CC7-41AD-84FF-53B180EA2403}" type="sibTrans" cxnId="{86EAAFC5-0B27-4197-B015-AE50D7E0A39D}">
      <dgm:prSet/>
      <dgm:spPr/>
      <dgm:t>
        <a:bodyPr/>
        <a:lstStyle/>
        <a:p>
          <a:endParaRPr lang="en-US"/>
        </a:p>
      </dgm:t>
    </dgm:pt>
    <dgm:pt modelId="{18F469D0-98F8-4CBE-9FF2-728EA172E7D8}">
      <dgm:prSet phldrT="[Text]" custT="1"/>
      <dgm:spPr/>
      <dgm:t>
        <a:bodyPr/>
        <a:lstStyle/>
        <a:p>
          <a:r>
            <a:rPr lang="ro-RO" sz="1800" b="0" dirty="0" smtClean="0">
              <a:latin typeface="Arial Rounded MT Bold" pitchFamily="34" charset="0"/>
            </a:rPr>
            <a:t>Efectuarea de exercitii fizice regulate</a:t>
          </a:r>
          <a:endParaRPr lang="en-US" sz="1800" b="0" dirty="0">
            <a:latin typeface="Arial Rounded MT Bold" pitchFamily="34" charset="0"/>
          </a:endParaRPr>
        </a:p>
      </dgm:t>
    </dgm:pt>
    <dgm:pt modelId="{74F19C07-7AFC-4CE3-AF80-8319165652A3}" type="parTrans" cxnId="{60D7B83B-B1C3-4D88-949C-AE0499D3603B}">
      <dgm:prSet/>
      <dgm:spPr/>
      <dgm:t>
        <a:bodyPr/>
        <a:lstStyle/>
        <a:p>
          <a:endParaRPr lang="en-US"/>
        </a:p>
      </dgm:t>
    </dgm:pt>
    <dgm:pt modelId="{3AABBD3D-D21E-4C71-90E8-61830A6BA02C}" type="sibTrans" cxnId="{60D7B83B-B1C3-4D88-949C-AE0499D3603B}">
      <dgm:prSet/>
      <dgm:spPr/>
      <dgm:t>
        <a:bodyPr/>
        <a:lstStyle/>
        <a:p>
          <a:endParaRPr lang="en-US"/>
        </a:p>
      </dgm:t>
    </dgm:pt>
    <dgm:pt modelId="{6206080E-392E-425F-A3D5-E70B87554269}">
      <dgm:prSet phldrT="[Text]" custT="1"/>
      <dgm:spPr/>
      <dgm:t>
        <a:bodyPr/>
        <a:lstStyle/>
        <a:p>
          <a:r>
            <a:rPr lang="ro-RO" sz="1800" b="0" dirty="0" smtClean="0">
              <a:latin typeface="Arial Rounded MT Bold" pitchFamily="34" charset="0"/>
            </a:rPr>
            <a:t>Antecedente familiale de cancer</a:t>
          </a:r>
          <a:endParaRPr lang="en-US" sz="1800" b="0" dirty="0">
            <a:latin typeface="Arial Rounded MT Bold" pitchFamily="34" charset="0"/>
          </a:endParaRPr>
        </a:p>
      </dgm:t>
    </dgm:pt>
    <dgm:pt modelId="{6CF018E6-BB0F-435E-A68B-393B09E7EE01}" type="parTrans" cxnId="{F0C2045E-DF03-4528-91E2-7C2F8BDEF4AE}">
      <dgm:prSet/>
      <dgm:spPr/>
      <dgm:t>
        <a:bodyPr/>
        <a:lstStyle/>
        <a:p>
          <a:endParaRPr lang="en-US"/>
        </a:p>
      </dgm:t>
    </dgm:pt>
    <dgm:pt modelId="{6F786009-93EE-4CDA-842C-17E3AE91183F}" type="sibTrans" cxnId="{F0C2045E-DF03-4528-91E2-7C2F8BDEF4AE}">
      <dgm:prSet/>
      <dgm:spPr/>
      <dgm:t>
        <a:bodyPr/>
        <a:lstStyle/>
        <a:p>
          <a:endParaRPr lang="en-US"/>
        </a:p>
      </dgm:t>
    </dgm:pt>
    <dgm:pt modelId="{86332CD8-C860-48D7-A3AE-E59C87482385}">
      <dgm:prSet phldrT="[Text]" custT="1"/>
      <dgm:spPr/>
      <dgm:t>
        <a:bodyPr/>
        <a:lstStyle/>
        <a:p>
          <a:r>
            <a:rPr lang="ro-RO" sz="1800" b="0" dirty="0" smtClean="0">
              <a:latin typeface="Arial Rounded MT Bold" pitchFamily="34" charset="0"/>
            </a:rPr>
            <a:t>Starea socio-economică</a:t>
          </a:r>
          <a:endParaRPr lang="en-US" sz="1800" b="0" dirty="0">
            <a:latin typeface="Arial Rounded MT Bold" pitchFamily="34" charset="0"/>
          </a:endParaRPr>
        </a:p>
      </dgm:t>
    </dgm:pt>
    <dgm:pt modelId="{74F3E768-B4EC-47C1-A5B4-414E71479B5B}" type="parTrans" cxnId="{59FC7856-6B00-476C-8E65-E239A20A2E1B}">
      <dgm:prSet/>
      <dgm:spPr/>
      <dgm:t>
        <a:bodyPr/>
        <a:lstStyle/>
        <a:p>
          <a:endParaRPr lang="en-US"/>
        </a:p>
      </dgm:t>
    </dgm:pt>
    <dgm:pt modelId="{3084CD56-8E9E-4E47-B1D5-98741253A514}" type="sibTrans" cxnId="{59FC7856-6B00-476C-8E65-E239A20A2E1B}">
      <dgm:prSet/>
      <dgm:spPr/>
      <dgm:t>
        <a:bodyPr/>
        <a:lstStyle/>
        <a:p>
          <a:endParaRPr lang="en-US"/>
        </a:p>
      </dgm:t>
    </dgm:pt>
    <dgm:pt modelId="{891DC86B-29BB-4CD1-8200-0EFF33F30D24}" type="pres">
      <dgm:prSet presAssocID="{50031B59-45C2-489C-AA67-DC696B43E014}" presName="linear" presStyleCnt="0">
        <dgm:presLayoutVars>
          <dgm:animLvl val="lvl"/>
          <dgm:resizeHandles val="exact"/>
        </dgm:presLayoutVars>
      </dgm:prSet>
      <dgm:spPr/>
    </dgm:pt>
    <dgm:pt modelId="{A49928EF-554E-4597-975B-3FE701032DCD}" type="pres">
      <dgm:prSet presAssocID="{60659094-A27C-49CF-B98D-29D7B6C2360B}" presName="parentText" presStyleLbl="node1" presStyleIdx="0" presStyleCnt="7" custLinFactNeighborY="-9272">
        <dgm:presLayoutVars>
          <dgm:chMax val="0"/>
          <dgm:bulletEnabled val="1"/>
        </dgm:presLayoutVars>
      </dgm:prSet>
      <dgm:spPr/>
      <dgm:t>
        <a:bodyPr/>
        <a:lstStyle/>
        <a:p>
          <a:endParaRPr lang="en-US"/>
        </a:p>
      </dgm:t>
    </dgm:pt>
    <dgm:pt modelId="{DFF213D1-DF21-49EE-A7A7-128A4D9193A0}" type="pres">
      <dgm:prSet presAssocID="{B7AE87A2-2FF7-4F00-B8EE-57DB27C10D0A}" presName="spacer" presStyleCnt="0"/>
      <dgm:spPr/>
    </dgm:pt>
    <dgm:pt modelId="{D5B510F5-47A9-4E12-8D3C-C75E5C15FF2F}" type="pres">
      <dgm:prSet presAssocID="{A50CDD58-24F2-418E-88A0-567946A6E14F}" presName="parentText" presStyleLbl="node1" presStyleIdx="1" presStyleCnt="7" custLinFactNeighborX="-2564" custLinFactNeighborY="1825">
        <dgm:presLayoutVars>
          <dgm:chMax val="0"/>
          <dgm:bulletEnabled val="1"/>
        </dgm:presLayoutVars>
      </dgm:prSet>
      <dgm:spPr/>
      <dgm:t>
        <a:bodyPr/>
        <a:lstStyle/>
        <a:p>
          <a:endParaRPr lang="en-US"/>
        </a:p>
      </dgm:t>
    </dgm:pt>
    <dgm:pt modelId="{8DD0FD51-44A1-483B-A197-4E728BDC2628}" type="pres">
      <dgm:prSet presAssocID="{F741B6FA-6080-4247-9905-A609158A3EBE}" presName="spacer" presStyleCnt="0"/>
      <dgm:spPr/>
    </dgm:pt>
    <dgm:pt modelId="{A6339503-FF16-43DD-84C4-BCA9EFE9E36A}" type="pres">
      <dgm:prSet presAssocID="{9DBF7708-3C1D-4562-BD00-E4C45C8376DE}" presName="parentText" presStyleLbl="node1" presStyleIdx="2" presStyleCnt="7" custLinFactNeighborX="-2564" custLinFactNeighborY="1825">
        <dgm:presLayoutVars>
          <dgm:chMax val="0"/>
          <dgm:bulletEnabled val="1"/>
        </dgm:presLayoutVars>
      </dgm:prSet>
      <dgm:spPr/>
      <dgm:t>
        <a:bodyPr/>
        <a:lstStyle/>
        <a:p>
          <a:endParaRPr lang="en-US"/>
        </a:p>
      </dgm:t>
    </dgm:pt>
    <dgm:pt modelId="{CC968EE9-B84F-409D-888D-806BB68A9DE3}" type="pres">
      <dgm:prSet presAssocID="{2E237F13-FBF2-418B-BE54-77CF7C62A33F}" presName="spacer" presStyleCnt="0"/>
      <dgm:spPr/>
    </dgm:pt>
    <dgm:pt modelId="{92822DEC-163C-46B7-AABB-4EFEC8B7F9EC}" type="pres">
      <dgm:prSet presAssocID="{D9A23ACD-4D10-458A-BEB7-3A23011C181E}" presName="parentText" presStyleLbl="node1" presStyleIdx="3" presStyleCnt="7" custLinFactNeighborX="-2564" custLinFactNeighborY="1825">
        <dgm:presLayoutVars>
          <dgm:chMax val="0"/>
          <dgm:bulletEnabled val="1"/>
        </dgm:presLayoutVars>
      </dgm:prSet>
      <dgm:spPr/>
    </dgm:pt>
    <dgm:pt modelId="{6E7D46E3-08C6-459E-B5D8-3D8672900C47}" type="pres">
      <dgm:prSet presAssocID="{6AA884AF-0CC7-41AD-84FF-53B180EA2403}" presName="spacer" presStyleCnt="0"/>
      <dgm:spPr/>
    </dgm:pt>
    <dgm:pt modelId="{2EC5B4AA-467E-400C-83EB-DBCCE6C856FA}" type="pres">
      <dgm:prSet presAssocID="{18F469D0-98F8-4CBE-9FF2-728EA172E7D8}" presName="parentText" presStyleLbl="node1" presStyleIdx="4" presStyleCnt="7" custLinFactNeighborX="-2564" custLinFactNeighborY="1825">
        <dgm:presLayoutVars>
          <dgm:chMax val="0"/>
          <dgm:bulletEnabled val="1"/>
        </dgm:presLayoutVars>
      </dgm:prSet>
      <dgm:spPr/>
      <dgm:t>
        <a:bodyPr/>
        <a:lstStyle/>
        <a:p>
          <a:endParaRPr lang="en-US"/>
        </a:p>
      </dgm:t>
    </dgm:pt>
    <dgm:pt modelId="{A0998127-0422-4592-8F39-FAECCCF6C4AA}" type="pres">
      <dgm:prSet presAssocID="{3AABBD3D-D21E-4C71-90E8-61830A6BA02C}" presName="spacer" presStyleCnt="0"/>
      <dgm:spPr/>
    </dgm:pt>
    <dgm:pt modelId="{1C26BC38-3787-4112-807A-635A3DCB17FE}" type="pres">
      <dgm:prSet presAssocID="{6206080E-392E-425F-A3D5-E70B87554269}" presName="parentText" presStyleLbl="node1" presStyleIdx="5" presStyleCnt="7" custLinFactNeighborX="-2564" custLinFactNeighborY="1825">
        <dgm:presLayoutVars>
          <dgm:chMax val="0"/>
          <dgm:bulletEnabled val="1"/>
        </dgm:presLayoutVars>
      </dgm:prSet>
      <dgm:spPr/>
    </dgm:pt>
    <dgm:pt modelId="{387B60C3-EC3E-4911-A46A-960114AC7EC7}" type="pres">
      <dgm:prSet presAssocID="{6F786009-93EE-4CDA-842C-17E3AE91183F}" presName="spacer" presStyleCnt="0"/>
      <dgm:spPr/>
    </dgm:pt>
    <dgm:pt modelId="{A1A623A6-2BB3-4E1E-A45F-9DF4348CB314}" type="pres">
      <dgm:prSet presAssocID="{86332CD8-C860-48D7-A3AE-E59C87482385}" presName="parentText" presStyleLbl="node1" presStyleIdx="6" presStyleCnt="7">
        <dgm:presLayoutVars>
          <dgm:chMax val="0"/>
          <dgm:bulletEnabled val="1"/>
        </dgm:presLayoutVars>
      </dgm:prSet>
      <dgm:spPr/>
      <dgm:t>
        <a:bodyPr/>
        <a:lstStyle/>
        <a:p>
          <a:endParaRPr lang="en-US"/>
        </a:p>
      </dgm:t>
    </dgm:pt>
  </dgm:ptLst>
  <dgm:cxnLst>
    <dgm:cxn modelId="{60D7B83B-B1C3-4D88-949C-AE0499D3603B}" srcId="{50031B59-45C2-489C-AA67-DC696B43E014}" destId="{18F469D0-98F8-4CBE-9FF2-728EA172E7D8}" srcOrd="4" destOrd="0" parTransId="{74F19C07-7AFC-4CE3-AF80-8319165652A3}" sibTransId="{3AABBD3D-D21E-4C71-90E8-61830A6BA02C}"/>
    <dgm:cxn modelId="{97C2ED61-0D5C-4549-A12C-27ACF33A371C}" type="presOf" srcId="{86332CD8-C860-48D7-A3AE-E59C87482385}" destId="{A1A623A6-2BB3-4E1E-A45F-9DF4348CB314}" srcOrd="0" destOrd="0" presId="urn:microsoft.com/office/officeart/2005/8/layout/vList2"/>
    <dgm:cxn modelId="{FE84C65D-A899-4611-8E68-BA7C5F14D835}" srcId="{50031B59-45C2-489C-AA67-DC696B43E014}" destId="{60659094-A27C-49CF-B98D-29D7B6C2360B}" srcOrd="0" destOrd="0" parTransId="{6F084114-E8E4-4ECA-83ED-B8726CD2918E}" sibTransId="{B7AE87A2-2FF7-4F00-B8EE-57DB27C10D0A}"/>
    <dgm:cxn modelId="{59FC7856-6B00-476C-8E65-E239A20A2E1B}" srcId="{50031B59-45C2-489C-AA67-DC696B43E014}" destId="{86332CD8-C860-48D7-A3AE-E59C87482385}" srcOrd="6" destOrd="0" parTransId="{74F3E768-B4EC-47C1-A5B4-414E71479B5B}" sibTransId="{3084CD56-8E9E-4E47-B1D5-98741253A514}"/>
    <dgm:cxn modelId="{410B4BDF-293F-4121-9AD2-87F13EA72D94}" type="presOf" srcId="{6206080E-392E-425F-A3D5-E70B87554269}" destId="{1C26BC38-3787-4112-807A-635A3DCB17FE}" srcOrd="0" destOrd="0" presId="urn:microsoft.com/office/officeart/2005/8/layout/vList2"/>
    <dgm:cxn modelId="{1D3F5051-5446-473F-AFD9-389C25B3FDD9}" srcId="{50031B59-45C2-489C-AA67-DC696B43E014}" destId="{9DBF7708-3C1D-4562-BD00-E4C45C8376DE}" srcOrd="2" destOrd="0" parTransId="{32461290-952E-40EA-A231-A5760D290E6B}" sibTransId="{2E237F13-FBF2-418B-BE54-77CF7C62A33F}"/>
    <dgm:cxn modelId="{7A9D807A-4C10-456E-A2CB-3C365A8327EF}" type="presOf" srcId="{D9A23ACD-4D10-458A-BEB7-3A23011C181E}" destId="{92822DEC-163C-46B7-AABB-4EFEC8B7F9EC}" srcOrd="0" destOrd="0" presId="urn:microsoft.com/office/officeart/2005/8/layout/vList2"/>
    <dgm:cxn modelId="{F0C2045E-DF03-4528-91E2-7C2F8BDEF4AE}" srcId="{50031B59-45C2-489C-AA67-DC696B43E014}" destId="{6206080E-392E-425F-A3D5-E70B87554269}" srcOrd="5" destOrd="0" parTransId="{6CF018E6-BB0F-435E-A68B-393B09E7EE01}" sibTransId="{6F786009-93EE-4CDA-842C-17E3AE91183F}"/>
    <dgm:cxn modelId="{86EAAFC5-0B27-4197-B015-AE50D7E0A39D}" srcId="{50031B59-45C2-489C-AA67-DC696B43E014}" destId="{D9A23ACD-4D10-458A-BEB7-3A23011C181E}" srcOrd="3" destOrd="0" parTransId="{46F0264C-B8AA-4CCB-973B-914758C188B5}" sibTransId="{6AA884AF-0CC7-41AD-84FF-53B180EA2403}"/>
    <dgm:cxn modelId="{42BF6944-85A3-4B62-A2F6-0BC793D8C6ED}" type="presOf" srcId="{60659094-A27C-49CF-B98D-29D7B6C2360B}" destId="{A49928EF-554E-4597-975B-3FE701032DCD}" srcOrd="0" destOrd="0" presId="urn:microsoft.com/office/officeart/2005/8/layout/vList2"/>
    <dgm:cxn modelId="{8F258691-2852-45EA-ACD8-805AB6416EA4}" type="presOf" srcId="{9DBF7708-3C1D-4562-BD00-E4C45C8376DE}" destId="{A6339503-FF16-43DD-84C4-BCA9EFE9E36A}" srcOrd="0" destOrd="0" presId="urn:microsoft.com/office/officeart/2005/8/layout/vList2"/>
    <dgm:cxn modelId="{E5E25BF3-6A6C-4C60-A776-A74D296C2F62}" type="presOf" srcId="{50031B59-45C2-489C-AA67-DC696B43E014}" destId="{891DC86B-29BB-4CD1-8200-0EFF33F30D24}" srcOrd="0" destOrd="0" presId="urn:microsoft.com/office/officeart/2005/8/layout/vList2"/>
    <dgm:cxn modelId="{8E8AA0E0-FA6D-49F9-B64A-A044978DEB07}" type="presOf" srcId="{A50CDD58-24F2-418E-88A0-567946A6E14F}" destId="{D5B510F5-47A9-4E12-8D3C-C75E5C15FF2F}" srcOrd="0" destOrd="0" presId="urn:microsoft.com/office/officeart/2005/8/layout/vList2"/>
    <dgm:cxn modelId="{5BE689E1-10F3-4506-9AC1-1FCFF2E719C7}" srcId="{50031B59-45C2-489C-AA67-DC696B43E014}" destId="{A50CDD58-24F2-418E-88A0-567946A6E14F}" srcOrd="1" destOrd="0" parTransId="{3A322AD2-3E40-46D9-BBD9-B70B79034CA9}" sibTransId="{F741B6FA-6080-4247-9905-A609158A3EBE}"/>
    <dgm:cxn modelId="{5D060D75-822A-466A-8C3C-70D14DBF74D4}" type="presOf" srcId="{18F469D0-98F8-4CBE-9FF2-728EA172E7D8}" destId="{2EC5B4AA-467E-400C-83EB-DBCCE6C856FA}" srcOrd="0" destOrd="0" presId="urn:microsoft.com/office/officeart/2005/8/layout/vList2"/>
    <dgm:cxn modelId="{E4B9D800-7080-4BB3-87A3-1D7F137E22E9}" type="presParOf" srcId="{891DC86B-29BB-4CD1-8200-0EFF33F30D24}" destId="{A49928EF-554E-4597-975B-3FE701032DCD}" srcOrd="0" destOrd="0" presId="urn:microsoft.com/office/officeart/2005/8/layout/vList2"/>
    <dgm:cxn modelId="{3B2D8AC8-E05E-4FD7-AABA-736C1901CAD6}" type="presParOf" srcId="{891DC86B-29BB-4CD1-8200-0EFF33F30D24}" destId="{DFF213D1-DF21-49EE-A7A7-128A4D9193A0}" srcOrd="1" destOrd="0" presId="urn:microsoft.com/office/officeart/2005/8/layout/vList2"/>
    <dgm:cxn modelId="{D7C013E8-B14A-4804-B8FF-B827A472D4A0}" type="presParOf" srcId="{891DC86B-29BB-4CD1-8200-0EFF33F30D24}" destId="{D5B510F5-47A9-4E12-8D3C-C75E5C15FF2F}" srcOrd="2" destOrd="0" presId="urn:microsoft.com/office/officeart/2005/8/layout/vList2"/>
    <dgm:cxn modelId="{967C5CCC-F930-407B-B698-6F72FA01D19E}" type="presParOf" srcId="{891DC86B-29BB-4CD1-8200-0EFF33F30D24}" destId="{8DD0FD51-44A1-483B-A197-4E728BDC2628}" srcOrd="3" destOrd="0" presId="urn:microsoft.com/office/officeart/2005/8/layout/vList2"/>
    <dgm:cxn modelId="{340BF7FD-976E-43D4-8689-EBF50ACC1C42}" type="presParOf" srcId="{891DC86B-29BB-4CD1-8200-0EFF33F30D24}" destId="{A6339503-FF16-43DD-84C4-BCA9EFE9E36A}" srcOrd="4" destOrd="0" presId="urn:microsoft.com/office/officeart/2005/8/layout/vList2"/>
    <dgm:cxn modelId="{8BE4D6D8-5636-4548-8C0E-37D290E3BB65}" type="presParOf" srcId="{891DC86B-29BB-4CD1-8200-0EFF33F30D24}" destId="{CC968EE9-B84F-409D-888D-806BB68A9DE3}" srcOrd="5" destOrd="0" presId="urn:microsoft.com/office/officeart/2005/8/layout/vList2"/>
    <dgm:cxn modelId="{D3653C3F-F17C-43F3-AAB3-847C4CD582FB}" type="presParOf" srcId="{891DC86B-29BB-4CD1-8200-0EFF33F30D24}" destId="{92822DEC-163C-46B7-AABB-4EFEC8B7F9EC}" srcOrd="6" destOrd="0" presId="urn:microsoft.com/office/officeart/2005/8/layout/vList2"/>
    <dgm:cxn modelId="{36B6C44B-EC34-4F73-8B27-031D9749B32F}" type="presParOf" srcId="{891DC86B-29BB-4CD1-8200-0EFF33F30D24}" destId="{6E7D46E3-08C6-459E-B5D8-3D8672900C47}" srcOrd="7" destOrd="0" presId="urn:microsoft.com/office/officeart/2005/8/layout/vList2"/>
    <dgm:cxn modelId="{94A3BC54-D850-4179-83FC-8BADD0CC62CC}" type="presParOf" srcId="{891DC86B-29BB-4CD1-8200-0EFF33F30D24}" destId="{2EC5B4AA-467E-400C-83EB-DBCCE6C856FA}" srcOrd="8" destOrd="0" presId="urn:microsoft.com/office/officeart/2005/8/layout/vList2"/>
    <dgm:cxn modelId="{A4C0DB6F-F398-43C6-B845-A95D384C7EDB}" type="presParOf" srcId="{891DC86B-29BB-4CD1-8200-0EFF33F30D24}" destId="{A0998127-0422-4592-8F39-FAECCCF6C4AA}" srcOrd="9" destOrd="0" presId="urn:microsoft.com/office/officeart/2005/8/layout/vList2"/>
    <dgm:cxn modelId="{E6407814-468A-4E43-B12F-9B6D3102D618}" type="presParOf" srcId="{891DC86B-29BB-4CD1-8200-0EFF33F30D24}" destId="{1C26BC38-3787-4112-807A-635A3DCB17FE}" srcOrd="10" destOrd="0" presId="urn:microsoft.com/office/officeart/2005/8/layout/vList2"/>
    <dgm:cxn modelId="{E726FF94-DD9E-49B2-86CE-5F173031F27C}" type="presParOf" srcId="{891DC86B-29BB-4CD1-8200-0EFF33F30D24}" destId="{387B60C3-EC3E-4911-A46A-960114AC7EC7}" srcOrd="11" destOrd="0" presId="urn:microsoft.com/office/officeart/2005/8/layout/vList2"/>
    <dgm:cxn modelId="{6E64E03C-ADBC-48CD-A9FC-0A64AC68142A}" type="presParOf" srcId="{891DC86B-29BB-4CD1-8200-0EFF33F30D24}" destId="{A1A623A6-2BB3-4E1E-A45F-9DF4348CB314}"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F7FF48-46DB-4BC8-B399-0C596407FF6B}" type="doc">
      <dgm:prSet loTypeId="urn:microsoft.com/office/officeart/2005/8/layout/target3" loCatId="list" qsTypeId="urn:microsoft.com/office/officeart/2005/8/quickstyle/3d1" qsCatId="3D" csTypeId="urn:microsoft.com/office/officeart/2005/8/colors/colorful2" csCatId="colorful" phldr="1"/>
      <dgm:spPr/>
      <dgm:t>
        <a:bodyPr/>
        <a:lstStyle/>
        <a:p>
          <a:endParaRPr lang="en-US"/>
        </a:p>
      </dgm:t>
    </dgm:pt>
    <dgm:pt modelId="{01DBBF1D-CD13-4E5D-B2CE-1AB85AC28EAB}">
      <dgm:prSet phldrT="[Text]"/>
      <dgm:spPr/>
      <dgm:t>
        <a:bodyPr/>
        <a:lstStyle/>
        <a:p>
          <a:r>
            <a:rPr lang="ro-RO" dirty="0" smtClean="0"/>
            <a:t>Bărbați depresie severă</a:t>
          </a:r>
          <a:endParaRPr lang="en-US" dirty="0"/>
        </a:p>
      </dgm:t>
    </dgm:pt>
    <dgm:pt modelId="{428A8F8D-CAEC-4788-8372-DA58E13DECB1}" type="parTrans" cxnId="{05A67CAF-0A2E-4AC2-BE3C-E3464FE3490C}">
      <dgm:prSet/>
      <dgm:spPr/>
      <dgm:t>
        <a:bodyPr/>
        <a:lstStyle/>
        <a:p>
          <a:endParaRPr lang="en-US"/>
        </a:p>
      </dgm:t>
    </dgm:pt>
    <dgm:pt modelId="{27EFE1D8-6545-40D8-BE6F-C546993CA090}" type="sibTrans" cxnId="{05A67CAF-0A2E-4AC2-BE3C-E3464FE3490C}">
      <dgm:prSet/>
      <dgm:spPr/>
      <dgm:t>
        <a:bodyPr/>
        <a:lstStyle/>
        <a:p>
          <a:endParaRPr lang="en-US"/>
        </a:p>
      </dgm:t>
    </dgm:pt>
    <dgm:pt modelId="{39740AB5-693E-425A-BBEC-588AAF2D3BC4}">
      <dgm:prSet phldrT="[Text]"/>
      <dgm:spPr/>
      <dgm:t>
        <a:bodyPr/>
        <a:lstStyle/>
        <a:p>
          <a:r>
            <a:rPr lang="ro-RO" dirty="0" smtClean="0"/>
            <a:t>7,4%</a:t>
          </a:r>
          <a:endParaRPr lang="en-US" dirty="0"/>
        </a:p>
      </dgm:t>
    </dgm:pt>
    <dgm:pt modelId="{2E5D2B0E-300D-429A-B960-181807023691}" type="parTrans" cxnId="{11C475F0-A5A8-4C16-916D-11D0DEBED2F4}">
      <dgm:prSet/>
      <dgm:spPr/>
      <dgm:t>
        <a:bodyPr/>
        <a:lstStyle/>
        <a:p>
          <a:endParaRPr lang="en-US"/>
        </a:p>
      </dgm:t>
    </dgm:pt>
    <dgm:pt modelId="{C918A2BD-BAA8-4747-AB7A-8FB5DE6739C7}" type="sibTrans" cxnId="{11C475F0-A5A8-4C16-916D-11D0DEBED2F4}">
      <dgm:prSet/>
      <dgm:spPr/>
      <dgm:t>
        <a:bodyPr/>
        <a:lstStyle/>
        <a:p>
          <a:endParaRPr lang="en-US"/>
        </a:p>
      </dgm:t>
    </dgm:pt>
    <dgm:pt modelId="{CEC8C283-2A2F-4AB7-8377-3ED63F007B6D}">
      <dgm:prSet phldrT="[Text]"/>
      <dgm:spPr/>
      <dgm:t>
        <a:bodyPr/>
        <a:lstStyle/>
        <a:p>
          <a:r>
            <a:rPr lang="ro-RO" dirty="0" smtClean="0"/>
            <a:t>Femei depresie severă</a:t>
          </a:r>
          <a:endParaRPr lang="en-US" dirty="0"/>
        </a:p>
      </dgm:t>
    </dgm:pt>
    <dgm:pt modelId="{DEE30DCB-C4F0-46F1-8539-8D29DBE9C00A}" type="parTrans" cxnId="{1932B985-A609-444B-9672-DAB748A3533B}">
      <dgm:prSet/>
      <dgm:spPr/>
      <dgm:t>
        <a:bodyPr/>
        <a:lstStyle/>
        <a:p>
          <a:endParaRPr lang="en-US"/>
        </a:p>
      </dgm:t>
    </dgm:pt>
    <dgm:pt modelId="{CDE0040D-2907-490F-BEAE-A819D2907A65}" type="sibTrans" cxnId="{1932B985-A609-444B-9672-DAB748A3533B}">
      <dgm:prSet/>
      <dgm:spPr/>
      <dgm:t>
        <a:bodyPr/>
        <a:lstStyle/>
        <a:p>
          <a:endParaRPr lang="en-US"/>
        </a:p>
      </dgm:t>
    </dgm:pt>
    <dgm:pt modelId="{023EFE0D-0542-436C-B086-075CC98180BC}">
      <dgm:prSet phldrT="[Text]"/>
      <dgm:spPr/>
      <dgm:t>
        <a:bodyPr/>
        <a:lstStyle/>
        <a:p>
          <a:r>
            <a:rPr lang="ro-RO" dirty="0" smtClean="0"/>
            <a:t>10,2%</a:t>
          </a:r>
          <a:endParaRPr lang="en-US" dirty="0"/>
        </a:p>
      </dgm:t>
    </dgm:pt>
    <dgm:pt modelId="{8E751C4E-220A-48F7-8D8F-0268ADA481D6}" type="parTrans" cxnId="{F5A47B3F-7C1F-4E47-BF05-DAF695491C3B}">
      <dgm:prSet/>
      <dgm:spPr/>
      <dgm:t>
        <a:bodyPr/>
        <a:lstStyle/>
        <a:p>
          <a:endParaRPr lang="en-US"/>
        </a:p>
      </dgm:t>
    </dgm:pt>
    <dgm:pt modelId="{33E88112-C00E-44AA-8A79-A6DCB3332B2F}" type="sibTrans" cxnId="{F5A47B3F-7C1F-4E47-BF05-DAF695491C3B}">
      <dgm:prSet/>
      <dgm:spPr/>
      <dgm:t>
        <a:bodyPr/>
        <a:lstStyle/>
        <a:p>
          <a:endParaRPr lang="en-US"/>
        </a:p>
      </dgm:t>
    </dgm:pt>
    <dgm:pt modelId="{41BF799B-92F9-4A18-A84E-19C1244B547D}" type="pres">
      <dgm:prSet presAssocID="{D5F7FF48-46DB-4BC8-B399-0C596407FF6B}" presName="Name0" presStyleCnt="0">
        <dgm:presLayoutVars>
          <dgm:chMax val="7"/>
          <dgm:dir/>
          <dgm:animLvl val="lvl"/>
          <dgm:resizeHandles val="exact"/>
        </dgm:presLayoutVars>
      </dgm:prSet>
      <dgm:spPr/>
    </dgm:pt>
    <dgm:pt modelId="{87AAFA9B-7EEA-46E6-B2A4-E61A6F2ED3FA}" type="pres">
      <dgm:prSet presAssocID="{01DBBF1D-CD13-4E5D-B2CE-1AB85AC28EAB}" presName="circle1" presStyleLbl="node1" presStyleIdx="0" presStyleCnt="2"/>
      <dgm:spPr/>
    </dgm:pt>
    <dgm:pt modelId="{ACEB3E97-6E51-48D5-99A9-51141E80324F}" type="pres">
      <dgm:prSet presAssocID="{01DBBF1D-CD13-4E5D-B2CE-1AB85AC28EAB}" presName="space" presStyleCnt="0"/>
      <dgm:spPr/>
    </dgm:pt>
    <dgm:pt modelId="{2A83C3A4-CEB1-4B32-BB4D-6291045389A8}" type="pres">
      <dgm:prSet presAssocID="{01DBBF1D-CD13-4E5D-B2CE-1AB85AC28EAB}" presName="rect1" presStyleLbl="alignAcc1" presStyleIdx="0" presStyleCnt="2"/>
      <dgm:spPr/>
      <dgm:t>
        <a:bodyPr/>
        <a:lstStyle/>
        <a:p>
          <a:endParaRPr lang="en-US"/>
        </a:p>
      </dgm:t>
    </dgm:pt>
    <dgm:pt modelId="{82569BE1-874A-4AF8-9D9D-0EE2E29CC47B}" type="pres">
      <dgm:prSet presAssocID="{CEC8C283-2A2F-4AB7-8377-3ED63F007B6D}" presName="vertSpace2" presStyleLbl="node1" presStyleIdx="0" presStyleCnt="2"/>
      <dgm:spPr/>
    </dgm:pt>
    <dgm:pt modelId="{E2487F45-F736-4EDF-9168-5FAF469B7C42}" type="pres">
      <dgm:prSet presAssocID="{CEC8C283-2A2F-4AB7-8377-3ED63F007B6D}" presName="circle2" presStyleLbl="node1" presStyleIdx="1" presStyleCnt="2"/>
      <dgm:spPr/>
    </dgm:pt>
    <dgm:pt modelId="{4FEF7C3D-0BD7-49FC-8BE9-75AC868FC575}" type="pres">
      <dgm:prSet presAssocID="{CEC8C283-2A2F-4AB7-8377-3ED63F007B6D}" presName="rect2" presStyleLbl="alignAcc1" presStyleIdx="1" presStyleCnt="2"/>
      <dgm:spPr/>
    </dgm:pt>
    <dgm:pt modelId="{3A74B6E0-0079-44DB-84B1-0FF41DEF121E}" type="pres">
      <dgm:prSet presAssocID="{01DBBF1D-CD13-4E5D-B2CE-1AB85AC28EAB}" presName="rect1ParTx" presStyleLbl="alignAcc1" presStyleIdx="1" presStyleCnt="2">
        <dgm:presLayoutVars>
          <dgm:chMax val="1"/>
          <dgm:bulletEnabled val="1"/>
        </dgm:presLayoutVars>
      </dgm:prSet>
      <dgm:spPr/>
      <dgm:t>
        <a:bodyPr/>
        <a:lstStyle/>
        <a:p>
          <a:endParaRPr lang="en-US"/>
        </a:p>
      </dgm:t>
    </dgm:pt>
    <dgm:pt modelId="{FABD5D90-441D-46D2-BE46-3076D8DF7196}" type="pres">
      <dgm:prSet presAssocID="{01DBBF1D-CD13-4E5D-B2CE-1AB85AC28EAB}" presName="rect1ChTx" presStyleLbl="alignAcc1" presStyleIdx="1" presStyleCnt="2">
        <dgm:presLayoutVars>
          <dgm:bulletEnabled val="1"/>
        </dgm:presLayoutVars>
      </dgm:prSet>
      <dgm:spPr/>
      <dgm:t>
        <a:bodyPr/>
        <a:lstStyle/>
        <a:p>
          <a:endParaRPr lang="en-US"/>
        </a:p>
      </dgm:t>
    </dgm:pt>
    <dgm:pt modelId="{1EA2A16A-C04C-4962-9753-2E53C6C2E563}" type="pres">
      <dgm:prSet presAssocID="{CEC8C283-2A2F-4AB7-8377-3ED63F007B6D}" presName="rect2ParTx" presStyleLbl="alignAcc1" presStyleIdx="1" presStyleCnt="2">
        <dgm:presLayoutVars>
          <dgm:chMax val="1"/>
          <dgm:bulletEnabled val="1"/>
        </dgm:presLayoutVars>
      </dgm:prSet>
      <dgm:spPr/>
    </dgm:pt>
    <dgm:pt modelId="{33B08632-0323-4631-B689-11F24D59AEE3}" type="pres">
      <dgm:prSet presAssocID="{CEC8C283-2A2F-4AB7-8377-3ED63F007B6D}" presName="rect2ChTx" presStyleLbl="alignAcc1" presStyleIdx="1" presStyleCnt="2">
        <dgm:presLayoutVars>
          <dgm:bulletEnabled val="1"/>
        </dgm:presLayoutVars>
      </dgm:prSet>
      <dgm:spPr/>
      <dgm:t>
        <a:bodyPr/>
        <a:lstStyle/>
        <a:p>
          <a:endParaRPr lang="en-US"/>
        </a:p>
      </dgm:t>
    </dgm:pt>
  </dgm:ptLst>
  <dgm:cxnLst>
    <dgm:cxn modelId="{D340EDAF-5381-4357-ABC1-10B9F27C9F09}" type="presOf" srcId="{01DBBF1D-CD13-4E5D-B2CE-1AB85AC28EAB}" destId="{2A83C3A4-CEB1-4B32-BB4D-6291045389A8}" srcOrd="0" destOrd="0" presId="urn:microsoft.com/office/officeart/2005/8/layout/target3"/>
    <dgm:cxn modelId="{11C475F0-A5A8-4C16-916D-11D0DEBED2F4}" srcId="{01DBBF1D-CD13-4E5D-B2CE-1AB85AC28EAB}" destId="{39740AB5-693E-425A-BBEC-588AAF2D3BC4}" srcOrd="0" destOrd="0" parTransId="{2E5D2B0E-300D-429A-B960-181807023691}" sibTransId="{C918A2BD-BAA8-4747-AB7A-8FB5DE6739C7}"/>
    <dgm:cxn modelId="{BF3BAD5A-036E-4109-8B68-8F56FF3EB6AE}" type="presOf" srcId="{CEC8C283-2A2F-4AB7-8377-3ED63F007B6D}" destId="{1EA2A16A-C04C-4962-9753-2E53C6C2E563}" srcOrd="1" destOrd="0" presId="urn:microsoft.com/office/officeart/2005/8/layout/target3"/>
    <dgm:cxn modelId="{6637E604-B4A3-4F99-88FE-B529713F55D8}" type="presOf" srcId="{023EFE0D-0542-436C-B086-075CC98180BC}" destId="{33B08632-0323-4631-B689-11F24D59AEE3}" srcOrd="0" destOrd="0" presId="urn:microsoft.com/office/officeart/2005/8/layout/target3"/>
    <dgm:cxn modelId="{05A67CAF-0A2E-4AC2-BE3C-E3464FE3490C}" srcId="{D5F7FF48-46DB-4BC8-B399-0C596407FF6B}" destId="{01DBBF1D-CD13-4E5D-B2CE-1AB85AC28EAB}" srcOrd="0" destOrd="0" parTransId="{428A8F8D-CAEC-4788-8372-DA58E13DECB1}" sibTransId="{27EFE1D8-6545-40D8-BE6F-C546993CA090}"/>
    <dgm:cxn modelId="{1932B985-A609-444B-9672-DAB748A3533B}" srcId="{D5F7FF48-46DB-4BC8-B399-0C596407FF6B}" destId="{CEC8C283-2A2F-4AB7-8377-3ED63F007B6D}" srcOrd="1" destOrd="0" parTransId="{DEE30DCB-C4F0-46F1-8539-8D29DBE9C00A}" sibTransId="{CDE0040D-2907-490F-BEAE-A819D2907A65}"/>
    <dgm:cxn modelId="{00B14B16-7EA2-4D70-88EE-A2D01AE984AA}" type="presOf" srcId="{01DBBF1D-CD13-4E5D-B2CE-1AB85AC28EAB}" destId="{3A74B6E0-0079-44DB-84B1-0FF41DEF121E}" srcOrd="1" destOrd="0" presId="urn:microsoft.com/office/officeart/2005/8/layout/target3"/>
    <dgm:cxn modelId="{DF61D1FD-981A-4372-AE76-D47355469B13}" type="presOf" srcId="{D5F7FF48-46DB-4BC8-B399-0C596407FF6B}" destId="{41BF799B-92F9-4A18-A84E-19C1244B547D}" srcOrd="0" destOrd="0" presId="urn:microsoft.com/office/officeart/2005/8/layout/target3"/>
    <dgm:cxn modelId="{F5A47B3F-7C1F-4E47-BF05-DAF695491C3B}" srcId="{CEC8C283-2A2F-4AB7-8377-3ED63F007B6D}" destId="{023EFE0D-0542-436C-B086-075CC98180BC}" srcOrd="0" destOrd="0" parTransId="{8E751C4E-220A-48F7-8D8F-0268ADA481D6}" sibTransId="{33E88112-C00E-44AA-8A79-A6DCB3332B2F}"/>
    <dgm:cxn modelId="{46D9C5E2-1862-418E-AF41-64961B5A14CF}" type="presOf" srcId="{39740AB5-693E-425A-BBEC-588AAF2D3BC4}" destId="{FABD5D90-441D-46D2-BE46-3076D8DF7196}" srcOrd="0" destOrd="0" presId="urn:microsoft.com/office/officeart/2005/8/layout/target3"/>
    <dgm:cxn modelId="{7A41647A-FF47-4E0B-84F6-FB6DA968E706}" type="presOf" srcId="{CEC8C283-2A2F-4AB7-8377-3ED63F007B6D}" destId="{4FEF7C3D-0BD7-49FC-8BE9-75AC868FC575}" srcOrd="0" destOrd="0" presId="urn:microsoft.com/office/officeart/2005/8/layout/target3"/>
    <dgm:cxn modelId="{FD2C38D7-5B5E-48FD-B105-D99DC2DCEB50}" type="presParOf" srcId="{41BF799B-92F9-4A18-A84E-19C1244B547D}" destId="{87AAFA9B-7EEA-46E6-B2A4-E61A6F2ED3FA}" srcOrd="0" destOrd="0" presId="urn:microsoft.com/office/officeart/2005/8/layout/target3"/>
    <dgm:cxn modelId="{7D5AE62A-EB52-45E5-8DEB-E155322F0F77}" type="presParOf" srcId="{41BF799B-92F9-4A18-A84E-19C1244B547D}" destId="{ACEB3E97-6E51-48D5-99A9-51141E80324F}" srcOrd="1" destOrd="0" presId="urn:microsoft.com/office/officeart/2005/8/layout/target3"/>
    <dgm:cxn modelId="{4CBDB127-ACEE-4ACC-9776-28AF74326BBD}" type="presParOf" srcId="{41BF799B-92F9-4A18-A84E-19C1244B547D}" destId="{2A83C3A4-CEB1-4B32-BB4D-6291045389A8}" srcOrd="2" destOrd="0" presId="urn:microsoft.com/office/officeart/2005/8/layout/target3"/>
    <dgm:cxn modelId="{CF3E3EDC-8B22-4AD4-940C-8DAC3BA7B08D}" type="presParOf" srcId="{41BF799B-92F9-4A18-A84E-19C1244B547D}" destId="{82569BE1-874A-4AF8-9D9D-0EE2E29CC47B}" srcOrd="3" destOrd="0" presId="urn:microsoft.com/office/officeart/2005/8/layout/target3"/>
    <dgm:cxn modelId="{C94E4217-7F18-4371-97FE-634581C69372}" type="presParOf" srcId="{41BF799B-92F9-4A18-A84E-19C1244B547D}" destId="{E2487F45-F736-4EDF-9168-5FAF469B7C42}" srcOrd="4" destOrd="0" presId="urn:microsoft.com/office/officeart/2005/8/layout/target3"/>
    <dgm:cxn modelId="{0AC29E65-5960-44E0-995F-DBA24994FE99}" type="presParOf" srcId="{41BF799B-92F9-4A18-A84E-19C1244B547D}" destId="{4FEF7C3D-0BD7-49FC-8BE9-75AC868FC575}" srcOrd="5" destOrd="0" presId="urn:microsoft.com/office/officeart/2005/8/layout/target3"/>
    <dgm:cxn modelId="{423F0481-4E02-45E4-B47C-B19C56ED5626}" type="presParOf" srcId="{41BF799B-92F9-4A18-A84E-19C1244B547D}" destId="{3A74B6E0-0079-44DB-84B1-0FF41DEF121E}" srcOrd="6" destOrd="0" presId="urn:microsoft.com/office/officeart/2005/8/layout/target3"/>
    <dgm:cxn modelId="{79EF51D5-4E90-400F-A3EC-39E51561E455}" type="presParOf" srcId="{41BF799B-92F9-4A18-A84E-19C1244B547D}" destId="{FABD5D90-441D-46D2-BE46-3076D8DF7196}" srcOrd="7" destOrd="0" presId="urn:microsoft.com/office/officeart/2005/8/layout/target3"/>
    <dgm:cxn modelId="{E765678F-5602-4F9A-9C5A-E22A8EA6B69F}" type="presParOf" srcId="{41BF799B-92F9-4A18-A84E-19C1244B547D}" destId="{1EA2A16A-C04C-4962-9753-2E53C6C2E563}" srcOrd="8" destOrd="0" presId="urn:microsoft.com/office/officeart/2005/8/layout/target3"/>
    <dgm:cxn modelId="{D2D5654A-157A-405B-BDC6-D32CA4819E9E}" type="presParOf" srcId="{41BF799B-92F9-4A18-A84E-19C1244B547D}" destId="{33B08632-0323-4631-B689-11F24D59AEE3}" srcOrd="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8414965-64C4-454C-9498-E9B9C2A55D4F}" type="doc">
      <dgm:prSet loTypeId="urn:microsoft.com/office/officeart/2005/8/layout/chevron1" loCatId="process" qsTypeId="urn:microsoft.com/office/officeart/2005/8/quickstyle/simple1" qsCatId="simple" csTypeId="urn:microsoft.com/office/officeart/2005/8/colors/colorful1" csCatId="colorful" phldr="1"/>
      <dgm:spPr/>
    </dgm:pt>
    <dgm:pt modelId="{A789507F-9352-47B5-A358-5A3D76C634AD}">
      <dgm:prSet phldrT="[Text]"/>
      <dgm:spPr/>
      <dgm:t>
        <a:bodyPr/>
        <a:lstStyle/>
        <a:p>
          <a:r>
            <a:rPr lang="ro-RO" dirty="0" smtClean="0"/>
            <a:t>458836</a:t>
          </a:r>
          <a:endParaRPr lang="en-US" dirty="0"/>
        </a:p>
      </dgm:t>
    </dgm:pt>
    <dgm:pt modelId="{DE2AF61F-3C1A-495F-B1E2-6AE2F22AFEA5}" type="parTrans" cxnId="{BF2659BE-5D9A-4508-93AE-139038241A3F}">
      <dgm:prSet/>
      <dgm:spPr/>
      <dgm:t>
        <a:bodyPr/>
        <a:lstStyle/>
        <a:p>
          <a:endParaRPr lang="en-US"/>
        </a:p>
      </dgm:t>
    </dgm:pt>
    <dgm:pt modelId="{23985DE2-18EA-40F6-A44E-21E202F25374}" type="sibTrans" cxnId="{BF2659BE-5D9A-4508-93AE-139038241A3F}">
      <dgm:prSet/>
      <dgm:spPr/>
      <dgm:t>
        <a:bodyPr/>
        <a:lstStyle/>
        <a:p>
          <a:endParaRPr lang="en-US"/>
        </a:p>
      </dgm:t>
    </dgm:pt>
    <dgm:pt modelId="{DB05CB0B-A748-4EE6-896F-E6B39696D736}">
      <dgm:prSet phldrT="[Text]"/>
      <dgm:spPr/>
      <dgm:t>
        <a:bodyPr/>
        <a:lstStyle/>
        <a:p>
          <a:r>
            <a:rPr lang="ro-RO" dirty="0" smtClean="0"/>
            <a:t>3,3%</a:t>
          </a:r>
          <a:endParaRPr lang="en-US" dirty="0"/>
        </a:p>
      </dgm:t>
    </dgm:pt>
    <dgm:pt modelId="{1634852C-6515-43CB-B6F5-2A705E71AE48}" type="parTrans" cxnId="{34FBAA3B-DB7B-4ADB-8AE1-08D4828C89E5}">
      <dgm:prSet/>
      <dgm:spPr/>
      <dgm:t>
        <a:bodyPr/>
        <a:lstStyle/>
        <a:p>
          <a:endParaRPr lang="en-US"/>
        </a:p>
      </dgm:t>
    </dgm:pt>
    <dgm:pt modelId="{2B243503-24EF-47D8-9F4B-FAF3E8739FA8}" type="sibTrans" cxnId="{34FBAA3B-DB7B-4ADB-8AE1-08D4828C89E5}">
      <dgm:prSet/>
      <dgm:spPr/>
      <dgm:t>
        <a:bodyPr/>
        <a:lstStyle/>
        <a:p>
          <a:endParaRPr lang="en-US"/>
        </a:p>
      </dgm:t>
    </dgm:pt>
    <dgm:pt modelId="{AF187338-4300-4C8A-BC82-6B008F04D886}" type="pres">
      <dgm:prSet presAssocID="{98414965-64C4-454C-9498-E9B9C2A55D4F}" presName="Name0" presStyleCnt="0">
        <dgm:presLayoutVars>
          <dgm:dir/>
          <dgm:animLvl val="lvl"/>
          <dgm:resizeHandles val="exact"/>
        </dgm:presLayoutVars>
      </dgm:prSet>
      <dgm:spPr/>
    </dgm:pt>
    <dgm:pt modelId="{375FB6F9-8F28-459D-A6A1-1B3908A1606F}" type="pres">
      <dgm:prSet presAssocID="{A789507F-9352-47B5-A358-5A3D76C634AD}" presName="parTxOnly" presStyleLbl="node1" presStyleIdx="0" presStyleCnt="2">
        <dgm:presLayoutVars>
          <dgm:chMax val="0"/>
          <dgm:chPref val="0"/>
          <dgm:bulletEnabled val="1"/>
        </dgm:presLayoutVars>
      </dgm:prSet>
      <dgm:spPr/>
    </dgm:pt>
    <dgm:pt modelId="{D8AFD84B-5CD8-4BED-8FC3-581AA385FA23}" type="pres">
      <dgm:prSet presAssocID="{23985DE2-18EA-40F6-A44E-21E202F25374}" presName="parTxOnlySpace" presStyleCnt="0"/>
      <dgm:spPr/>
    </dgm:pt>
    <dgm:pt modelId="{4910AF01-2406-400D-9F47-3238FB00E35C}" type="pres">
      <dgm:prSet presAssocID="{DB05CB0B-A748-4EE6-896F-E6B39696D736}" presName="parTxOnly" presStyleLbl="node1" presStyleIdx="1" presStyleCnt="2">
        <dgm:presLayoutVars>
          <dgm:chMax val="0"/>
          <dgm:chPref val="0"/>
          <dgm:bulletEnabled val="1"/>
        </dgm:presLayoutVars>
      </dgm:prSet>
      <dgm:spPr/>
    </dgm:pt>
  </dgm:ptLst>
  <dgm:cxnLst>
    <dgm:cxn modelId="{79A8C410-D6FE-4591-A78A-2D36F162C6F7}" type="presOf" srcId="{98414965-64C4-454C-9498-E9B9C2A55D4F}" destId="{AF187338-4300-4C8A-BC82-6B008F04D886}" srcOrd="0" destOrd="0" presId="urn:microsoft.com/office/officeart/2005/8/layout/chevron1"/>
    <dgm:cxn modelId="{34FBAA3B-DB7B-4ADB-8AE1-08D4828C89E5}" srcId="{98414965-64C4-454C-9498-E9B9C2A55D4F}" destId="{DB05CB0B-A748-4EE6-896F-E6B39696D736}" srcOrd="1" destOrd="0" parTransId="{1634852C-6515-43CB-B6F5-2A705E71AE48}" sibTransId="{2B243503-24EF-47D8-9F4B-FAF3E8739FA8}"/>
    <dgm:cxn modelId="{28ED79B2-2BF3-4E90-B5AA-341020F727A2}" type="presOf" srcId="{A789507F-9352-47B5-A358-5A3D76C634AD}" destId="{375FB6F9-8F28-459D-A6A1-1B3908A1606F}" srcOrd="0" destOrd="0" presId="urn:microsoft.com/office/officeart/2005/8/layout/chevron1"/>
    <dgm:cxn modelId="{BF2659BE-5D9A-4508-93AE-139038241A3F}" srcId="{98414965-64C4-454C-9498-E9B9C2A55D4F}" destId="{A789507F-9352-47B5-A358-5A3D76C634AD}" srcOrd="0" destOrd="0" parTransId="{DE2AF61F-3C1A-495F-B1E2-6AE2F22AFEA5}" sibTransId="{23985DE2-18EA-40F6-A44E-21E202F25374}"/>
    <dgm:cxn modelId="{2AFFD552-0257-4FD0-AEF3-1854C40FFC23}" type="presOf" srcId="{DB05CB0B-A748-4EE6-896F-E6B39696D736}" destId="{4910AF01-2406-400D-9F47-3238FB00E35C}" srcOrd="0" destOrd="0" presId="urn:microsoft.com/office/officeart/2005/8/layout/chevron1"/>
    <dgm:cxn modelId="{C6F5520A-DE48-4F3A-A103-CF540AEE7C88}" type="presParOf" srcId="{AF187338-4300-4C8A-BC82-6B008F04D886}" destId="{375FB6F9-8F28-459D-A6A1-1B3908A1606F}" srcOrd="0" destOrd="0" presId="urn:microsoft.com/office/officeart/2005/8/layout/chevron1"/>
    <dgm:cxn modelId="{042B15AE-3764-4E39-8254-5BDF31E0E04A}" type="presParOf" srcId="{AF187338-4300-4C8A-BC82-6B008F04D886}" destId="{D8AFD84B-5CD8-4BED-8FC3-581AA385FA23}" srcOrd="1" destOrd="0" presId="urn:microsoft.com/office/officeart/2005/8/layout/chevron1"/>
    <dgm:cxn modelId="{0762D739-9F43-42A5-8EC6-F70FDE55D300}" type="presParOf" srcId="{AF187338-4300-4C8A-BC82-6B008F04D886}" destId="{4910AF01-2406-400D-9F47-3238FB00E35C}"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4EC49DE-9C82-4760-8D01-606FB0699DF7}" type="doc">
      <dgm:prSet loTypeId="urn:microsoft.com/office/officeart/2005/8/layout/chevron1" loCatId="process" qsTypeId="urn:microsoft.com/office/officeart/2005/8/quickstyle/simple1" qsCatId="simple" csTypeId="urn:microsoft.com/office/officeart/2005/8/colors/colorful2" csCatId="colorful" phldr="1"/>
      <dgm:spPr/>
    </dgm:pt>
    <dgm:pt modelId="{3BE1A486-AC8D-4F45-AFAC-2E260103B89F}">
      <dgm:prSet phldrT="[Text]"/>
      <dgm:spPr/>
      <dgm:t>
        <a:bodyPr/>
        <a:lstStyle/>
        <a:p>
          <a:r>
            <a:rPr lang="ro-RO" dirty="0" smtClean="0"/>
            <a:t>87678</a:t>
          </a:r>
          <a:endParaRPr lang="en-US" dirty="0"/>
        </a:p>
      </dgm:t>
    </dgm:pt>
    <dgm:pt modelId="{99118555-85BB-4E6E-970B-802D907AF42B}" type="parTrans" cxnId="{AFF211CF-1455-4C58-A8A1-62CD9A5C9615}">
      <dgm:prSet/>
      <dgm:spPr/>
      <dgm:t>
        <a:bodyPr/>
        <a:lstStyle/>
        <a:p>
          <a:endParaRPr lang="en-US"/>
        </a:p>
      </dgm:t>
    </dgm:pt>
    <dgm:pt modelId="{2A8D2801-3417-43A1-9F0E-8D58E178E685}" type="sibTrans" cxnId="{AFF211CF-1455-4C58-A8A1-62CD9A5C9615}">
      <dgm:prSet/>
      <dgm:spPr/>
      <dgm:t>
        <a:bodyPr/>
        <a:lstStyle/>
        <a:p>
          <a:endParaRPr lang="en-US"/>
        </a:p>
      </dgm:t>
    </dgm:pt>
    <dgm:pt modelId="{CAF02F43-ADCA-47EA-9C36-73857EEF7992}">
      <dgm:prSet phldrT="[Text]"/>
      <dgm:spPr/>
      <dgm:t>
        <a:bodyPr/>
        <a:lstStyle/>
        <a:p>
          <a:r>
            <a:rPr lang="ro-RO" dirty="0" smtClean="0"/>
            <a:t>4,5%</a:t>
          </a:r>
          <a:endParaRPr lang="en-US" dirty="0"/>
        </a:p>
      </dgm:t>
    </dgm:pt>
    <dgm:pt modelId="{FF9AFD42-940A-4135-AA58-9F28980DE6D2}" type="parTrans" cxnId="{DB3A62ED-A9A7-404E-8CE3-AD6E24C9A49E}">
      <dgm:prSet/>
      <dgm:spPr/>
      <dgm:t>
        <a:bodyPr/>
        <a:lstStyle/>
        <a:p>
          <a:endParaRPr lang="en-US"/>
        </a:p>
      </dgm:t>
    </dgm:pt>
    <dgm:pt modelId="{0C8A897E-2466-4BB8-AF06-54B8FF27D9DB}" type="sibTrans" cxnId="{DB3A62ED-A9A7-404E-8CE3-AD6E24C9A49E}">
      <dgm:prSet/>
      <dgm:spPr/>
      <dgm:t>
        <a:bodyPr/>
        <a:lstStyle/>
        <a:p>
          <a:endParaRPr lang="en-US"/>
        </a:p>
      </dgm:t>
    </dgm:pt>
    <dgm:pt modelId="{1A8B13A4-E9AA-426C-8D3B-E3F9AA904954}" type="pres">
      <dgm:prSet presAssocID="{A4EC49DE-9C82-4760-8D01-606FB0699DF7}" presName="Name0" presStyleCnt="0">
        <dgm:presLayoutVars>
          <dgm:dir/>
          <dgm:animLvl val="lvl"/>
          <dgm:resizeHandles val="exact"/>
        </dgm:presLayoutVars>
      </dgm:prSet>
      <dgm:spPr/>
    </dgm:pt>
    <dgm:pt modelId="{FAE43C26-2D77-421E-9E45-6D4076FA0F24}" type="pres">
      <dgm:prSet presAssocID="{3BE1A486-AC8D-4F45-AFAC-2E260103B89F}" presName="parTxOnly" presStyleLbl="node1" presStyleIdx="0" presStyleCnt="2">
        <dgm:presLayoutVars>
          <dgm:chMax val="0"/>
          <dgm:chPref val="0"/>
          <dgm:bulletEnabled val="1"/>
        </dgm:presLayoutVars>
      </dgm:prSet>
      <dgm:spPr/>
    </dgm:pt>
    <dgm:pt modelId="{E65DC7C3-9AEE-406B-827B-3987233F74AA}" type="pres">
      <dgm:prSet presAssocID="{2A8D2801-3417-43A1-9F0E-8D58E178E685}" presName="parTxOnlySpace" presStyleCnt="0"/>
      <dgm:spPr/>
    </dgm:pt>
    <dgm:pt modelId="{76879C8B-DD7A-4FD7-B78D-D3A633379EC1}" type="pres">
      <dgm:prSet presAssocID="{CAF02F43-ADCA-47EA-9C36-73857EEF7992}" presName="parTxOnly" presStyleLbl="node1" presStyleIdx="1" presStyleCnt="2">
        <dgm:presLayoutVars>
          <dgm:chMax val="0"/>
          <dgm:chPref val="0"/>
          <dgm:bulletEnabled val="1"/>
        </dgm:presLayoutVars>
      </dgm:prSet>
      <dgm:spPr/>
      <dgm:t>
        <a:bodyPr/>
        <a:lstStyle/>
        <a:p>
          <a:endParaRPr lang="en-US"/>
        </a:p>
      </dgm:t>
    </dgm:pt>
  </dgm:ptLst>
  <dgm:cxnLst>
    <dgm:cxn modelId="{AFF211CF-1455-4C58-A8A1-62CD9A5C9615}" srcId="{A4EC49DE-9C82-4760-8D01-606FB0699DF7}" destId="{3BE1A486-AC8D-4F45-AFAC-2E260103B89F}" srcOrd="0" destOrd="0" parTransId="{99118555-85BB-4E6E-970B-802D907AF42B}" sibTransId="{2A8D2801-3417-43A1-9F0E-8D58E178E685}"/>
    <dgm:cxn modelId="{8C31F499-B5D6-4215-9929-7C5E471CA467}" type="presOf" srcId="{A4EC49DE-9C82-4760-8D01-606FB0699DF7}" destId="{1A8B13A4-E9AA-426C-8D3B-E3F9AA904954}" srcOrd="0" destOrd="0" presId="urn:microsoft.com/office/officeart/2005/8/layout/chevron1"/>
    <dgm:cxn modelId="{FA13B324-A921-4750-92FB-3F2EF8D2F478}" type="presOf" srcId="{CAF02F43-ADCA-47EA-9C36-73857EEF7992}" destId="{76879C8B-DD7A-4FD7-B78D-D3A633379EC1}" srcOrd="0" destOrd="0" presId="urn:microsoft.com/office/officeart/2005/8/layout/chevron1"/>
    <dgm:cxn modelId="{DB3A62ED-A9A7-404E-8CE3-AD6E24C9A49E}" srcId="{A4EC49DE-9C82-4760-8D01-606FB0699DF7}" destId="{CAF02F43-ADCA-47EA-9C36-73857EEF7992}" srcOrd="1" destOrd="0" parTransId="{FF9AFD42-940A-4135-AA58-9F28980DE6D2}" sibTransId="{0C8A897E-2466-4BB8-AF06-54B8FF27D9DB}"/>
    <dgm:cxn modelId="{3E746F19-26CE-41ED-95A7-AD4BE8F6BDEF}" type="presOf" srcId="{3BE1A486-AC8D-4F45-AFAC-2E260103B89F}" destId="{FAE43C26-2D77-421E-9E45-6D4076FA0F24}" srcOrd="0" destOrd="0" presId="urn:microsoft.com/office/officeart/2005/8/layout/chevron1"/>
    <dgm:cxn modelId="{413727AC-8F2E-4EB3-84D2-EF9DECE74B37}" type="presParOf" srcId="{1A8B13A4-E9AA-426C-8D3B-E3F9AA904954}" destId="{FAE43C26-2D77-421E-9E45-6D4076FA0F24}" srcOrd="0" destOrd="0" presId="urn:microsoft.com/office/officeart/2005/8/layout/chevron1"/>
    <dgm:cxn modelId="{54AD16F5-8F46-490B-AF87-3462A7B513BF}" type="presParOf" srcId="{1A8B13A4-E9AA-426C-8D3B-E3F9AA904954}" destId="{E65DC7C3-9AEE-406B-827B-3987233F74AA}" srcOrd="1" destOrd="0" presId="urn:microsoft.com/office/officeart/2005/8/layout/chevron1"/>
    <dgm:cxn modelId="{C106187B-774D-4DB3-9101-E81F65E42001}" type="presParOf" srcId="{1A8B13A4-E9AA-426C-8D3B-E3F9AA904954}" destId="{76879C8B-DD7A-4FD7-B78D-D3A633379EC1}" srcOrd="2"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30DD48-506F-40FF-95E3-99F3EF46938B}">
      <dsp:nvSpPr>
        <dsp:cNvPr id="0" name=""/>
        <dsp:cNvSpPr/>
      </dsp:nvSpPr>
      <dsp:spPr>
        <a:xfrm>
          <a:off x="0" y="255659"/>
          <a:ext cx="6553200" cy="4032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42924"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74509A08-9D43-4722-AFBF-D145FF78AAFA}">
      <dsp:nvSpPr>
        <dsp:cNvPr id="0" name=""/>
        <dsp:cNvSpPr/>
      </dsp:nvSpPr>
      <dsp:spPr>
        <a:xfrm>
          <a:off x="304799" y="76202"/>
          <a:ext cx="4587240" cy="472320"/>
        </a:xfrm>
        <a:prstGeom prst="roundRect">
          <a:avLst/>
        </a:prstGeom>
        <a:gradFill rotWithShape="0">
          <a:gsLst>
            <a:gs pos="0">
              <a:schemeClr val="accent2">
                <a:hueOff val="0"/>
                <a:satOff val="0"/>
                <a:lumOff val="0"/>
                <a:alphaOff val="0"/>
                <a:shade val="85000"/>
              </a:schemeClr>
            </a:gs>
            <a:gs pos="100000">
              <a:schemeClr val="accent2">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3387" tIns="0" rIns="173387" bIns="0" numCol="1" spcCol="1270" anchor="ctr" anchorCtr="0">
          <a:noAutofit/>
        </a:bodyPr>
        <a:lstStyle/>
        <a:p>
          <a:pPr lvl="0" algn="l" defTabSz="711200">
            <a:lnSpc>
              <a:spcPct val="90000"/>
            </a:lnSpc>
            <a:spcBef>
              <a:spcPct val="0"/>
            </a:spcBef>
            <a:spcAft>
              <a:spcPct val="35000"/>
            </a:spcAft>
          </a:pPr>
          <a:r>
            <a:rPr lang="ro-RO" sz="1600" b="1" kern="1200" dirty="0" smtClean="0">
              <a:solidFill>
                <a:schemeClr val="bg1"/>
              </a:solidFill>
              <a:latin typeface="Arial Rounded MT Bold" pitchFamily="34" charset="0"/>
            </a:rPr>
            <a:t>C50 Cancer de sân</a:t>
          </a:r>
          <a:endParaRPr lang="en-US" sz="1600" b="1" kern="1200" dirty="0">
            <a:solidFill>
              <a:schemeClr val="bg1"/>
            </a:solidFill>
            <a:latin typeface="Arial Rounded MT Bold" pitchFamily="34" charset="0"/>
          </a:endParaRPr>
        </a:p>
      </dsp:txBody>
      <dsp:txXfrm>
        <a:off x="327856" y="99259"/>
        <a:ext cx="4541126" cy="426206"/>
      </dsp:txXfrm>
    </dsp:sp>
    <dsp:sp modelId="{28E20D21-DAC0-4C61-9DC9-646381113192}">
      <dsp:nvSpPr>
        <dsp:cNvPr id="0" name=""/>
        <dsp:cNvSpPr/>
      </dsp:nvSpPr>
      <dsp:spPr>
        <a:xfrm>
          <a:off x="0" y="981419"/>
          <a:ext cx="6553200" cy="403200"/>
        </a:xfrm>
        <a:prstGeom prst="rect">
          <a:avLst/>
        </a:prstGeom>
        <a:solidFill>
          <a:schemeClr val="lt1">
            <a:alpha val="90000"/>
            <a:hueOff val="0"/>
            <a:satOff val="0"/>
            <a:lumOff val="0"/>
            <a:alphaOff val="0"/>
          </a:schemeClr>
        </a:solidFill>
        <a:ln w="9525" cap="flat" cmpd="sng" algn="ctr">
          <a:solidFill>
            <a:schemeClr val="accent2">
              <a:hueOff val="-37168"/>
              <a:satOff val="-9875"/>
              <a:lumOff val="-4020"/>
              <a:alphaOff val="0"/>
            </a:schemeClr>
          </a:solidFill>
          <a:prstDash val="solid"/>
        </a:ln>
        <a:effectLst>
          <a:outerShdw blurRad="50800" dist="42924"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8FB8277-735F-4298-8A20-1AB5DB0DDA2D}">
      <dsp:nvSpPr>
        <dsp:cNvPr id="0" name=""/>
        <dsp:cNvSpPr/>
      </dsp:nvSpPr>
      <dsp:spPr>
        <a:xfrm>
          <a:off x="327660" y="745260"/>
          <a:ext cx="4587240" cy="472320"/>
        </a:xfrm>
        <a:prstGeom prst="roundRect">
          <a:avLst/>
        </a:prstGeom>
        <a:gradFill rotWithShape="0">
          <a:gsLst>
            <a:gs pos="0">
              <a:schemeClr val="accent2">
                <a:hueOff val="-37168"/>
                <a:satOff val="-9875"/>
                <a:lumOff val="-4020"/>
                <a:alphaOff val="0"/>
                <a:shade val="85000"/>
              </a:schemeClr>
            </a:gs>
            <a:gs pos="100000">
              <a:schemeClr val="accent2">
                <a:hueOff val="-37168"/>
                <a:satOff val="-9875"/>
                <a:lumOff val="-402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3387" tIns="0" rIns="173387" bIns="0" numCol="1" spcCol="1270" anchor="ctr" anchorCtr="0">
          <a:noAutofit/>
        </a:bodyPr>
        <a:lstStyle/>
        <a:p>
          <a:pPr lvl="0" algn="l" defTabSz="711200">
            <a:lnSpc>
              <a:spcPct val="90000"/>
            </a:lnSpc>
            <a:spcBef>
              <a:spcPct val="0"/>
            </a:spcBef>
            <a:spcAft>
              <a:spcPct val="35000"/>
            </a:spcAft>
          </a:pPr>
          <a:r>
            <a:rPr lang="ro-RO" sz="1600" b="1" kern="1200" dirty="0" smtClean="0">
              <a:solidFill>
                <a:schemeClr val="bg1"/>
              </a:solidFill>
              <a:latin typeface="Arial Rounded MT Bold" pitchFamily="34" charset="0"/>
            </a:rPr>
            <a:t>C53 Cancer cervical</a:t>
          </a:r>
          <a:endParaRPr lang="en-US" sz="1600" b="1" kern="1200" dirty="0">
            <a:solidFill>
              <a:schemeClr val="bg1"/>
            </a:solidFill>
            <a:latin typeface="Arial Rounded MT Bold" pitchFamily="34" charset="0"/>
          </a:endParaRPr>
        </a:p>
      </dsp:txBody>
      <dsp:txXfrm>
        <a:off x="350717" y="768317"/>
        <a:ext cx="4541126" cy="426206"/>
      </dsp:txXfrm>
    </dsp:sp>
    <dsp:sp modelId="{B571C919-8D61-47FB-97EC-8E7E9B939C0F}">
      <dsp:nvSpPr>
        <dsp:cNvPr id="0" name=""/>
        <dsp:cNvSpPr/>
      </dsp:nvSpPr>
      <dsp:spPr>
        <a:xfrm>
          <a:off x="0" y="1707179"/>
          <a:ext cx="6553200" cy="403200"/>
        </a:xfrm>
        <a:prstGeom prst="rect">
          <a:avLst/>
        </a:prstGeom>
        <a:solidFill>
          <a:schemeClr val="lt1">
            <a:alpha val="90000"/>
            <a:hueOff val="0"/>
            <a:satOff val="0"/>
            <a:lumOff val="0"/>
            <a:alphaOff val="0"/>
          </a:schemeClr>
        </a:solidFill>
        <a:ln w="9525" cap="flat" cmpd="sng" algn="ctr">
          <a:solidFill>
            <a:schemeClr val="accent2">
              <a:hueOff val="-74336"/>
              <a:satOff val="-19751"/>
              <a:lumOff val="-8040"/>
              <a:alphaOff val="0"/>
            </a:schemeClr>
          </a:solidFill>
          <a:prstDash val="solid"/>
        </a:ln>
        <a:effectLst>
          <a:outerShdw blurRad="50800" dist="42924"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DBEBE33B-A353-403E-BF68-E01BB8F42F40}">
      <dsp:nvSpPr>
        <dsp:cNvPr id="0" name=""/>
        <dsp:cNvSpPr/>
      </dsp:nvSpPr>
      <dsp:spPr>
        <a:xfrm>
          <a:off x="327660" y="1471020"/>
          <a:ext cx="4587240" cy="472320"/>
        </a:xfrm>
        <a:prstGeom prst="roundRect">
          <a:avLst/>
        </a:prstGeom>
        <a:gradFill rotWithShape="0">
          <a:gsLst>
            <a:gs pos="0">
              <a:schemeClr val="accent2">
                <a:hueOff val="-74336"/>
                <a:satOff val="-19751"/>
                <a:lumOff val="-8040"/>
                <a:alphaOff val="0"/>
                <a:shade val="85000"/>
              </a:schemeClr>
            </a:gs>
            <a:gs pos="100000">
              <a:schemeClr val="accent2">
                <a:hueOff val="-74336"/>
                <a:satOff val="-19751"/>
                <a:lumOff val="-804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3387" tIns="0" rIns="173387" bIns="0" numCol="1" spcCol="1270" anchor="ctr" anchorCtr="0">
          <a:noAutofit/>
        </a:bodyPr>
        <a:lstStyle/>
        <a:p>
          <a:pPr lvl="0" algn="l" defTabSz="711200">
            <a:lnSpc>
              <a:spcPct val="90000"/>
            </a:lnSpc>
            <a:spcBef>
              <a:spcPct val="0"/>
            </a:spcBef>
            <a:spcAft>
              <a:spcPct val="35000"/>
            </a:spcAft>
          </a:pPr>
          <a:r>
            <a:rPr lang="ro-RO" sz="1600" b="1" kern="1200" dirty="0" smtClean="0">
              <a:solidFill>
                <a:schemeClr val="bg1"/>
              </a:solidFill>
              <a:latin typeface="Arial Rounded MT Bold" pitchFamily="34" charset="0"/>
            </a:rPr>
            <a:t>C54 Cancer de corp uterin</a:t>
          </a:r>
          <a:endParaRPr lang="en-US" sz="1600" b="1" kern="1200" dirty="0">
            <a:solidFill>
              <a:schemeClr val="bg1"/>
            </a:solidFill>
            <a:latin typeface="Arial Rounded MT Bold" pitchFamily="34" charset="0"/>
          </a:endParaRPr>
        </a:p>
      </dsp:txBody>
      <dsp:txXfrm>
        <a:off x="350717" y="1494077"/>
        <a:ext cx="4541126" cy="426206"/>
      </dsp:txXfrm>
    </dsp:sp>
    <dsp:sp modelId="{3536D3C8-56B8-47D4-BB6E-61439D5F84EE}">
      <dsp:nvSpPr>
        <dsp:cNvPr id="0" name=""/>
        <dsp:cNvSpPr/>
      </dsp:nvSpPr>
      <dsp:spPr>
        <a:xfrm>
          <a:off x="0" y="2432939"/>
          <a:ext cx="6553200" cy="403200"/>
        </a:xfrm>
        <a:prstGeom prst="rect">
          <a:avLst/>
        </a:prstGeom>
        <a:solidFill>
          <a:schemeClr val="lt1">
            <a:alpha val="90000"/>
            <a:hueOff val="0"/>
            <a:satOff val="0"/>
            <a:lumOff val="0"/>
            <a:alphaOff val="0"/>
          </a:schemeClr>
        </a:solidFill>
        <a:ln w="9525" cap="flat" cmpd="sng" algn="ctr">
          <a:solidFill>
            <a:schemeClr val="accent2">
              <a:hueOff val="-111504"/>
              <a:satOff val="-29626"/>
              <a:lumOff val="-12059"/>
              <a:alphaOff val="0"/>
            </a:schemeClr>
          </a:solidFill>
          <a:prstDash val="solid"/>
        </a:ln>
        <a:effectLst>
          <a:outerShdw blurRad="50800" dist="42924"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2779571-F026-4383-B108-702507C7D3C8}">
      <dsp:nvSpPr>
        <dsp:cNvPr id="0" name=""/>
        <dsp:cNvSpPr/>
      </dsp:nvSpPr>
      <dsp:spPr>
        <a:xfrm>
          <a:off x="327660" y="2196779"/>
          <a:ext cx="4587240" cy="472320"/>
        </a:xfrm>
        <a:prstGeom prst="roundRect">
          <a:avLst/>
        </a:prstGeom>
        <a:gradFill rotWithShape="0">
          <a:gsLst>
            <a:gs pos="0">
              <a:schemeClr val="accent2">
                <a:hueOff val="-111504"/>
                <a:satOff val="-29626"/>
                <a:lumOff val="-12059"/>
                <a:alphaOff val="0"/>
                <a:shade val="85000"/>
              </a:schemeClr>
            </a:gs>
            <a:gs pos="100000">
              <a:schemeClr val="accent2">
                <a:hueOff val="-111504"/>
                <a:satOff val="-29626"/>
                <a:lumOff val="-12059"/>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3387" tIns="0" rIns="173387" bIns="0" numCol="1" spcCol="1270" anchor="ctr" anchorCtr="0">
          <a:noAutofit/>
        </a:bodyPr>
        <a:lstStyle/>
        <a:p>
          <a:pPr lvl="0" algn="l" defTabSz="711200">
            <a:lnSpc>
              <a:spcPct val="90000"/>
            </a:lnSpc>
            <a:spcBef>
              <a:spcPct val="0"/>
            </a:spcBef>
            <a:spcAft>
              <a:spcPct val="35000"/>
            </a:spcAft>
          </a:pPr>
          <a:r>
            <a:rPr lang="ro-RO" sz="1600" b="1" kern="1200" dirty="0" smtClean="0">
              <a:solidFill>
                <a:schemeClr val="bg1"/>
              </a:solidFill>
              <a:latin typeface="Arial Rounded MT Bold" pitchFamily="34" charset="0"/>
            </a:rPr>
            <a:t>C56 Cancer ovarian</a:t>
          </a:r>
          <a:endParaRPr lang="en-US" sz="1600" b="1" kern="1200" dirty="0">
            <a:solidFill>
              <a:schemeClr val="bg1"/>
            </a:solidFill>
            <a:latin typeface="Arial Rounded MT Bold" pitchFamily="34" charset="0"/>
          </a:endParaRPr>
        </a:p>
      </dsp:txBody>
      <dsp:txXfrm>
        <a:off x="350717" y="2219836"/>
        <a:ext cx="4541126" cy="426206"/>
      </dsp:txXfrm>
    </dsp:sp>
    <dsp:sp modelId="{32E69B51-9B7A-4CF6-A725-D24708BA19A6}">
      <dsp:nvSpPr>
        <dsp:cNvPr id="0" name=""/>
        <dsp:cNvSpPr/>
      </dsp:nvSpPr>
      <dsp:spPr>
        <a:xfrm>
          <a:off x="0" y="3158700"/>
          <a:ext cx="6553200" cy="403200"/>
        </a:xfrm>
        <a:prstGeom prst="rect">
          <a:avLst/>
        </a:prstGeom>
        <a:solidFill>
          <a:schemeClr val="lt1">
            <a:alpha val="90000"/>
            <a:hueOff val="0"/>
            <a:satOff val="0"/>
            <a:lumOff val="0"/>
            <a:alphaOff val="0"/>
          </a:schemeClr>
        </a:solidFill>
        <a:ln w="9525" cap="flat" cmpd="sng" algn="ctr">
          <a:solidFill>
            <a:schemeClr val="accent2">
              <a:hueOff val="-148672"/>
              <a:satOff val="-39502"/>
              <a:lumOff val="-16079"/>
              <a:alphaOff val="0"/>
            </a:schemeClr>
          </a:solidFill>
          <a:prstDash val="solid"/>
        </a:ln>
        <a:effectLst>
          <a:outerShdw blurRad="50800" dist="42924"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E00A672-0301-4D7A-85A8-56BD95927665}">
      <dsp:nvSpPr>
        <dsp:cNvPr id="0" name=""/>
        <dsp:cNvSpPr/>
      </dsp:nvSpPr>
      <dsp:spPr>
        <a:xfrm>
          <a:off x="327660" y="2922540"/>
          <a:ext cx="4587240" cy="472320"/>
        </a:xfrm>
        <a:prstGeom prst="roundRect">
          <a:avLst/>
        </a:prstGeom>
        <a:gradFill rotWithShape="0">
          <a:gsLst>
            <a:gs pos="0">
              <a:schemeClr val="accent2">
                <a:hueOff val="-148672"/>
                <a:satOff val="-39502"/>
                <a:lumOff val="-16079"/>
                <a:alphaOff val="0"/>
                <a:shade val="85000"/>
              </a:schemeClr>
            </a:gs>
            <a:gs pos="100000">
              <a:schemeClr val="accent2">
                <a:hueOff val="-148672"/>
                <a:satOff val="-39502"/>
                <a:lumOff val="-16079"/>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3387" tIns="0" rIns="173387" bIns="0" numCol="1" spcCol="1270" anchor="ctr" anchorCtr="0">
          <a:noAutofit/>
        </a:bodyPr>
        <a:lstStyle/>
        <a:p>
          <a:pPr lvl="0" algn="l" defTabSz="711200">
            <a:lnSpc>
              <a:spcPct val="90000"/>
            </a:lnSpc>
            <a:spcBef>
              <a:spcPct val="0"/>
            </a:spcBef>
            <a:spcAft>
              <a:spcPct val="35000"/>
            </a:spcAft>
          </a:pPr>
          <a:r>
            <a:rPr lang="ro-RO" sz="1600" b="1" kern="1200" dirty="0" smtClean="0">
              <a:solidFill>
                <a:schemeClr val="bg1"/>
              </a:solidFill>
              <a:latin typeface="Arial Rounded MT Bold" pitchFamily="34" charset="0"/>
            </a:rPr>
            <a:t>C61 Cancer de prostată</a:t>
          </a:r>
          <a:endParaRPr lang="en-US" sz="1600" b="1" kern="1200" dirty="0">
            <a:solidFill>
              <a:schemeClr val="bg1"/>
            </a:solidFill>
            <a:latin typeface="Arial Rounded MT Bold" pitchFamily="34" charset="0"/>
          </a:endParaRPr>
        </a:p>
      </dsp:txBody>
      <dsp:txXfrm>
        <a:off x="350717" y="2945597"/>
        <a:ext cx="4541126"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928EF-554E-4597-975B-3FE701032DCD}">
      <dsp:nvSpPr>
        <dsp:cNvPr id="0" name=""/>
        <dsp:cNvSpPr/>
      </dsp:nvSpPr>
      <dsp:spPr>
        <a:xfrm>
          <a:off x="0" y="0"/>
          <a:ext cx="3810000" cy="575190"/>
        </a:xfrm>
        <a:prstGeom prst="roundRect">
          <a:avLst/>
        </a:prstGeom>
        <a:solidFill>
          <a:schemeClr val="accent5">
            <a:hueOff val="0"/>
            <a:satOff val="0"/>
            <a:lumOff val="0"/>
            <a:alphaOff val="0"/>
          </a:schemeClr>
        </a:solidFill>
        <a:ln>
          <a:noFill/>
        </a:ln>
        <a:effectLst>
          <a:outerShdw blurRad="50800" dist="42924"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o-RO" sz="1800" b="0" kern="1200" dirty="0" smtClean="0">
              <a:latin typeface="Arial Rounded MT Bold" pitchFamily="34" charset="0"/>
            </a:rPr>
            <a:t>Categorii de vârste</a:t>
          </a:r>
          <a:endParaRPr lang="en-US" sz="1800" b="0" kern="1200" dirty="0">
            <a:latin typeface="Arial Rounded MT Bold" pitchFamily="34" charset="0"/>
          </a:endParaRPr>
        </a:p>
      </dsp:txBody>
      <dsp:txXfrm>
        <a:off x="28078" y="28078"/>
        <a:ext cx="3753844" cy="519034"/>
      </dsp:txXfrm>
    </dsp:sp>
    <dsp:sp modelId="{D5B510F5-47A9-4E12-8D3C-C75E5C15FF2F}">
      <dsp:nvSpPr>
        <dsp:cNvPr id="0" name=""/>
        <dsp:cNvSpPr/>
      </dsp:nvSpPr>
      <dsp:spPr>
        <a:xfrm>
          <a:off x="0" y="591080"/>
          <a:ext cx="3810000" cy="575190"/>
        </a:xfrm>
        <a:prstGeom prst="roundRect">
          <a:avLst/>
        </a:prstGeom>
        <a:solidFill>
          <a:schemeClr val="accent5">
            <a:hueOff val="-1420435"/>
            <a:satOff val="1693"/>
            <a:lumOff val="1372"/>
            <a:alphaOff val="0"/>
          </a:schemeClr>
        </a:solidFill>
        <a:ln>
          <a:noFill/>
        </a:ln>
        <a:effectLst>
          <a:outerShdw blurRad="50800" dist="42924"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o-RO" sz="1800" b="0" kern="1200" dirty="0" smtClean="0">
              <a:latin typeface="Arial Rounded MT Bold" pitchFamily="34" charset="0"/>
            </a:rPr>
            <a:t>Starea civilă</a:t>
          </a:r>
          <a:endParaRPr lang="en-US" sz="1800" b="0" kern="1200" dirty="0">
            <a:latin typeface="Arial Rounded MT Bold" pitchFamily="34" charset="0"/>
          </a:endParaRPr>
        </a:p>
      </dsp:txBody>
      <dsp:txXfrm>
        <a:off x="28078" y="619158"/>
        <a:ext cx="3753844" cy="519034"/>
      </dsp:txXfrm>
    </dsp:sp>
    <dsp:sp modelId="{A6339503-FF16-43DD-84C4-BCA9EFE9E36A}">
      <dsp:nvSpPr>
        <dsp:cNvPr id="0" name=""/>
        <dsp:cNvSpPr/>
      </dsp:nvSpPr>
      <dsp:spPr>
        <a:xfrm>
          <a:off x="0" y="1180572"/>
          <a:ext cx="3810000" cy="575190"/>
        </a:xfrm>
        <a:prstGeom prst="roundRect">
          <a:avLst/>
        </a:prstGeom>
        <a:solidFill>
          <a:schemeClr val="accent5">
            <a:hueOff val="-2840869"/>
            <a:satOff val="3386"/>
            <a:lumOff val="2745"/>
            <a:alphaOff val="0"/>
          </a:schemeClr>
        </a:solidFill>
        <a:ln>
          <a:noFill/>
        </a:ln>
        <a:effectLst>
          <a:outerShdw blurRad="50800" dist="42924"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o-RO" sz="1800" b="0" kern="1200" dirty="0" smtClean="0">
              <a:latin typeface="Arial Rounded MT Bold" pitchFamily="34" charset="0"/>
            </a:rPr>
            <a:t>Statutul de fumător</a:t>
          </a:r>
          <a:endParaRPr lang="en-US" sz="1800" b="0" kern="1200" dirty="0">
            <a:latin typeface="Arial Rounded MT Bold" pitchFamily="34" charset="0"/>
          </a:endParaRPr>
        </a:p>
      </dsp:txBody>
      <dsp:txXfrm>
        <a:off x="28078" y="1208650"/>
        <a:ext cx="3753844" cy="519034"/>
      </dsp:txXfrm>
    </dsp:sp>
    <dsp:sp modelId="{92822DEC-163C-46B7-AABB-4EFEC8B7F9EC}">
      <dsp:nvSpPr>
        <dsp:cNvPr id="0" name=""/>
        <dsp:cNvSpPr/>
      </dsp:nvSpPr>
      <dsp:spPr>
        <a:xfrm>
          <a:off x="0" y="1770065"/>
          <a:ext cx="3810000" cy="575190"/>
        </a:xfrm>
        <a:prstGeom prst="roundRect">
          <a:avLst/>
        </a:prstGeom>
        <a:solidFill>
          <a:schemeClr val="accent5">
            <a:hueOff val="-4261304"/>
            <a:satOff val="5079"/>
            <a:lumOff val="4117"/>
            <a:alphaOff val="0"/>
          </a:schemeClr>
        </a:solidFill>
        <a:ln>
          <a:noFill/>
        </a:ln>
        <a:effectLst>
          <a:outerShdw blurRad="50800" dist="42924"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o-RO" sz="1800" b="0" kern="1200" dirty="0" smtClean="0">
              <a:latin typeface="Arial Rounded MT Bold" pitchFamily="34" charset="0"/>
            </a:rPr>
            <a:t>Consumul de alcool</a:t>
          </a:r>
          <a:endParaRPr lang="en-US" sz="1800" b="0" kern="1200" dirty="0">
            <a:latin typeface="Arial Rounded MT Bold" pitchFamily="34" charset="0"/>
          </a:endParaRPr>
        </a:p>
      </dsp:txBody>
      <dsp:txXfrm>
        <a:off x="28078" y="1798143"/>
        <a:ext cx="3753844" cy="519034"/>
      </dsp:txXfrm>
    </dsp:sp>
    <dsp:sp modelId="{2EC5B4AA-467E-400C-83EB-DBCCE6C856FA}">
      <dsp:nvSpPr>
        <dsp:cNvPr id="0" name=""/>
        <dsp:cNvSpPr/>
      </dsp:nvSpPr>
      <dsp:spPr>
        <a:xfrm>
          <a:off x="0" y="2359558"/>
          <a:ext cx="3810000" cy="575190"/>
        </a:xfrm>
        <a:prstGeom prst="roundRect">
          <a:avLst/>
        </a:prstGeom>
        <a:solidFill>
          <a:schemeClr val="accent5">
            <a:hueOff val="-5681739"/>
            <a:satOff val="6772"/>
            <a:lumOff val="5490"/>
            <a:alphaOff val="0"/>
          </a:schemeClr>
        </a:solidFill>
        <a:ln>
          <a:noFill/>
        </a:ln>
        <a:effectLst>
          <a:outerShdw blurRad="50800" dist="42924"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o-RO" sz="1800" b="0" kern="1200" dirty="0" smtClean="0">
              <a:latin typeface="Arial Rounded MT Bold" pitchFamily="34" charset="0"/>
            </a:rPr>
            <a:t>Efectuarea de exercitii fizice regulate</a:t>
          </a:r>
          <a:endParaRPr lang="en-US" sz="1800" b="0" kern="1200" dirty="0">
            <a:latin typeface="Arial Rounded MT Bold" pitchFamily="34" charset="0"/>
          </a:endParaRPr>
        </a:p>
      </dsp:txBody>
      <dsp:txXfrm>
        <a:off x="28078" y="2387636"/>
        <a:ext cx="3753844" cy="519034"/>
      </dsp:txXfrm>
    </dsp:sp>
    <dsp:sp modelId="{1C26BC38-3787-4112-807A-635A3DCB17FE}">
      <dsp:nvSpPr>
        <dsp:cNvPr id="0" name=""/>
        <dsp:cNvSpPr/>
      </dsp:nvSpPr>
      <dsp:spPr>
        <a:xfrm>
          <a:off x="0" y="2949050"/>
          <a:ext cx="3810000" cy="575190"/>
        </a:xfrm>
        <a:prstGeom prst="roundRect">
          <a:avLst/>
        </a:prstGeom>
        <a:solidFill>
          <a:schemeClr val="accent5">
            <a:hueOff val="-7102174"/>
            <a:satOff val="8465"/>
            <a:lumOff val="6862"/>
            <a:alphaOff val="0"/>
          </a:schemeClr>
        </a:solidFill>
        <a:ln>
          <a:noFill/>
        </a:ln>
        <a:effectLst>
          <a:outerShdw blurRad="50800" dist="42924"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o-RO" sz="1800" b="0" kern="1200" dirty="0" smtClean="0">
              <a:latin typeface="Arial Rounded MT Bold" pitchFamily="34" charset="0"/>
            </a:rPr>
            <a:t>Antecedente familiale de cancer</a:t>
          </a:r>
          <a:endParaRPr lang="en-US" sz="1800" b="0" kern="1200" dirty="0">
            <a:latin typeface="Arial Rounded MT Bold" pitchFamily="34" charset="0"/>
          </a:endParaRPr>
        </a:p>
      </dsp:txBody>
      <dsp:txXfrm>
        <a:off x="28078" y="2977128"/>
        <a:ext cx="3753844" cy="519034"/>
      </dsp:txXfrm>
    </dsp:sp>
    <dsp:sp modelId="{A1A623A6-2BB3-4E1E-A45F-9DF4348CB314}">
      <dsp:nvSpPr>
        <dsp:cNvPr id="0" name=""/>
        <dsp:cNvSpPr/>
      </dsp:nvSpPr>
      <dsp:spPr>
        <a:xfrm>
          <a:off x="0" y="3538282"/>
          <a:ext cx="3810000" cy="575190"/>
        </a:xfrm>
        <a:prstGeom prst="roundRect">
          <a:avLst/>
        </a:prstGeom>
        <a:solidFill>
          <a:schemeClr val="accent5">
            <a:hueOff val="-8522608"/>
            <a:satOff val="10158"/>
            <a:lumOff val="8235"/>
            <a:alphaOff val="0"/>
          </a:schemeClr>
        </a:solidFill>
        <a:ln>
          <a:noFill/>
        </a:ln>
        <a:effectLst>
          <a:outerShdw blurRad="50800" dist="42924"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o-RO" sz="1800" b="0" kern="1200" dirty="0" smtClean="0">
              <a:latin typeface="Arial Rounded MT Bold" pitchFamily="34" charset="0"/>
            </a:rPr>
            <a:t>Starea socio-economică</a:t>
          </a:r>
          <a:endParaRPr lang="en-US" sz="1800" b="0" kern="1200" dirty="0">
            <a:latin typeface="Arial Rounded MT Bold" pitchFamily="34" charset="0"/>
          </a:endParaRPr>
        </a:p>
      </dsp:txBody>
      <dsp:txXfrm>
        <a:off x="28078" y="3566360"/>
        <a:ext cx="3753844" cy="5190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AAFA9B-7EEA-46E6-B2A4-E61A6F2ED3FA}">
      <dsp:nvSpPr>
        <dsp:cNvPr id="0" name=""/>
        <dsp:cNvSpPr/>
      </dsp:nvSpPr>
      <dsp:spPr>
        <a:xfrm>
          <a:off x="0" y="17779"/>
          <a:ext cx="2377440" cy="2377440"/>
        </a:xfrm>
        <a:prstGeom prst="pie">
          <a:avLst>
            <a:gd name="adj1" fmla="val 5400000"/>
            <a:gd name="adj2" fmla="val 16200000"/>
          </a:avLst>
        </a:prstGeom>
        <a:gradFill rotWithShape="0">
          <a:gsLst>
            <a:gs pos="0">
              <a:schemeClr val="accent2">
                <a:hueOff val="0"/>
                <a:satOff val="0"/>
                <a:lumOff val="0"/>
                <a:alphaOff val="0"/>
                <a:shade val="85000"/>
              </a:schemeClr>
            </a:gs>
            <a:gs pos="100000">
              <a:schemeClr val="accent2">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A83C3A4-CEB1-4B32-BB4D-6291045389A8}">
      <dsp:nvSpPr>
        <dsp:cNvPr id="0" name=""/>
        <dsp:cNvSpPr/>
      </dsp:nvSpPr>
      <dsp:spPr>
        <a:xfrm>
          <a:off x="1188720" y="17780"/>
          <a:ext cx="2773679" cy="237744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42924" dir="5400000" rotWithShape="0">
            <a:srgbClr val="000000">
              <a:alpha val="4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o-RO" sz="2400" kern="1200" dirty="0" smtClean="0"/>
            <a:t>Bărbați depresie severă</a:t>
          </a:r>
          <a:endParaRPr lang="en-US" sz="2400" kern="1200" dirty="0"/>
        </a:p>
      </dsp:txBody>
      <dsp:txXfrm>
        <a:off x="1188720" y="17780"/>
        <a:ext cx="1386839" cy="1129284"/>
      </dsp:txXfrm>
    </dsp:sp>
    <dsp:sp modelId="{E2487F45-F736-4EDF-9168-5FAF469B7C42}">
      <dsp:nvSpPr>
        <dsp:cNvPr id="0" name=""/>
        <dsp:cNvSpPr/>
      </dsp:nvSpPr>
      <dsp:spPr>
        <a:xfrm>
          <a:off x="624078" y="1147064"/>
          <a:ext cx="1129284" cy="1129284"/>
        </a:xfrm>
        <a:prstGeom prst="pie">
          <a:avLst>
            <a:gd name="adj1" fmla="val 5400000"/>
            <a:gd name="adj2" fmla="val 16200000"/>
          </a:avLst>
        </a:prstGeom>
        <a:gradFill rotWithShape="0">
          <a:gsLst>
            <a:gs pos="0">
              <a:schemeClr val="accent2">
                <a:hueOff val="-148672"/>
                <a:satOff val="-39502"/>
                <a:lumOff val="-16079"/>
                <a:alphaOff val="0"/>
                <a:shade val="85000"/>
              </a:schemeClr>
            </a:gs>
            <a:gs pos="100000">
              <a:schemeClr val="accent2">
                <a:hueOff val="-148672"/>
                <a:satOff val="-39502"/>
                <a:lumOff val="-16079"/>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FEF7C3D-0BD7-49FC-8BE9-75AC868FC575}">
      <dsp:nvSpPr>
        <dsp:cNvPr id="0" name=""/>
        <dsp:cNvSpPr/>
      </dsp:nvSpPr>
      <dsp:spPr>
        <a:xfrm>
          <a:off x="1188720" y="1147064"/>
          <a:ext cx="2773679" cy="1129284"/>
        </a:xfrm>
        <a:prstGeom prst="rect">
          <a:avLst/>
        </a:prstGeom>
        <a:solidFill>
          <a:schemeClr val="lt1">
            <a:alpha val="90000"/>
            <a:hueOff val="0"/>
            <a:satOff val="0"/>
            <a:lumOff val="0"/>
            <a:alphaOff val="0"/>
          </a:schemeClr>
        </a:solidFill>
        <a:ln w="9525" cap="flat" cmpd="sng" algn="ctr">
          <a:solidFill>
            <a:schemeClr val="accent2">
              <a:hueOff val="-148672"/>
              <a:satOff val="-39502"/>
              <a:lumOff val="-16079"/>
              <a:alphaOff val="0"/>
            </a:schemeClr>
          </a:solidFill>
          <a:prstDash val="solid"/>
        </a:ln>
        <a:effectLst>
          <a:outerShdw blurRad="50800" dist="42924" dir="5400000" rotWithShape="0">
            <a:srgbClr val="000000">
              <a:alpha val="4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o-RO" sz="2400" kern="1200" dirty="0" smtClean="0"/>
            <a:t>Femei depresie severă</a:t>
          </a:r>
          <a:endParaRPr lang="en-US" sz="2400" kern="1200" dirty="0"/>
        </a:p>
      </dsp:txBody>
      <dsp:txXfrm>
        <a:off x="1188720" y="1147064"/>
        <a:ext cx="1386839" cy="1129284"/>
      </dsp:txXfrm>
    </dsp:sp>
    <dsp:sp modelId="{FABD5D90-441D-46D2-BE46-3076D8DF7196}">
      <dsp:nvSpPr>
        <dsp:cNvPr id="0" name=""/>
        <dsp:cNvSpPr/>
      </dsp:nvSpPr>
      <dsp:spPr>
        <a:xfrm>
          <a:off x="2575559" y="17780"/>
          <a:ext cx="1386839" cy="1129284"/>
        </a:xfrm>
        <a:prstGeom prst="rect">
          <a:avLst/>
        </a:prstGeom>
        <a:noFill/>
        <a:ln w="9525" cap="flat" cmpd="sng" algn="ctr">
          <a:noFill/>
          <a:prstDash val="solid"/>
        </a:ln>
        <a:effectLst>
          <a:outerShdw blurRad="50800" dist="42924" dir="5400000" rotWithShape="0">
            <a:srgbClr val="000000">
              <a:alpha val="40000"/>
            </a:srgbClr>
          </a:outerShdw>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110490" tIns="110490" rIns="110490" bIns="110490" numCol="1" spcCol="1270" anchor="ctr" anchorCtr="0">
          <a:noAutofit/>
        </a:bodyPr>
        <a:lstStyle/>
        <a:p>
          <a:pPr marL="285750" lvl="1" indent="-285750" algn="l" defTabSz="1289050">
            <a:lnSpc>
              <a:spcPct val="90000"/>
            </a:lnSpc>
            <a:spcBef>
              <a:spcPct val="0"/>
            </a:spcBef>
            <a:spcAft>
              <a:spcPct val="15000"/>
            </a:spcAft>
            <a:buChar char="••"/>
          </a:pPr>
          <a:r>
            <a:rPr lang="ro-RO" sz="2900" kern="1200" dirty="0" smtClean="0"/>
            <a:t>7,4%</a:t>
          </a:r>
          <a:endParaRPr lang="en-US" sz="2900" kern="1200" dirty="0"/>
        </a:p>
      </dsp:txBody>
      <dsp:txXfrm>
        <a:off x="2575559" y="17780"/>
        <a:ext cx="1386839" cy="1129284"/>
      </dsp:txXfrm>
    </dsp:sp>
    <dsp:sp modelId="{33B08632-0323-4631-B689-11F24D59AEE3}">
      <dsp:nvSpPr>
        <dsp:cNvPr id="0" name=""/>
        <dsp:cNvSpPr/>
      </dsp:nvSpPr>
      <dsp:spPr>
        <a:xfrm>
          <a:off x="2575559" y="1147064"/>
          <a:ext cx="1386839" cy="1129284"/>
        </a:xfrm>
        <a:prstGeom prst="rect">
          <a:avLst/>
        </a:prstGeom>
        <a:noFill/>
        <a:ln w="9525" cap="flat" cmpd="sng" algn="ctr">
          <a:noFill/>
          <a:prstDash val="solid"/>
        </a:ln>
        <a:effectLst>
          <a:outerShdw blurRad="50800" dist="42924" dir="5400000" rotWithShape="0">
            <a:srgbClr val="000000">
              <a:alpha val="40000"/>
            </a:srgbClr>
          </a:outerShdw>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110490" tIns="110490" rIns="110490" bIns="110490" numCol="1" spcCol="1270" anchor="ctr" anchorCtr="0">
          <a:noAutofit/>
        </a:bodyPr>
        <a:lstStyle/>
        <a:p>
          <a:pPr marL="285750" lvl="1" indent="-285750" algn="l" defTabSz="1289050">
            <a:lnSpc>
              <a:spcPct val="90000"/>
            </a:lnSpc>
            <a:spcBef>
              <a:spcPct val="0"/>
            </a:spcBef>
            <a:spcAft>
              <a:spcPct val="15000"/>
            </a:spcAft>
            <a:buChar char="••"/>
          </a:pPr>
          <a:r>
            <a:rPr lang="ro-RO" sz="2900" kern="1200" dirty="0" smtClean="0"/>
            <a:t>10,2%</a:t>
          </a:r>
          <a:endParaRPr lang="en-US" sz="2900" kern="1200" dirty="0"/>
        </a:p>
      </dsp:txBody>
      <dsp:txXfrm>
        <a:off x="2575559" y="1147064"/>
        <a:ext cx="1386839" cy="11292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5FB6F9-8F28-459D-A6A1-1B3908A1606F}">
      <dsp:nvSpPr>
        <dsp:cNvPr id="0" name=""/>
        <dsp:cNvSpPr/>
      </dsp:nvSpPr>
      <dsp:spPr>
        <a:xfrm>
          <a:off x="4353" y="0"/>
          <a:ext cx="2602259" cy="762000"/>
        </a:xfrm>
        <a:prstGeom prst="chevron">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23" tIns="60008" rIns="60008" bIns="60008" numCol="1" spcCol="1270" anchor="ctr" anchorCtr="0">
          <a:noAutofit/>
        </a:bodyPr>
        <a:lstStyle/>
        <a:p>
          <a:pPr lvl="0" algn="ctr" defTabSz="2000250">
            <a:lnSpc>
              <a:spcPct val="90000"/>
            </a:lnSpc>
            <a:spcBef>
              <a:spcPct val="0"/>
            </a:spcBef>
            <a:spcAft>
              <a:spcPct val="35000"/>
            </a:spcAft>
          </a:pPr>
          <a:r>
            <a:rPr lang="ro-RO" sz="4500" kern="1200" dirty="0" smtClean="0"/>
            <a:t>458836</a:t>
          </a:r>
          <a:endParaRPr lang="en-US" sz="4500" kern="1200" dirty="0"/>
        </a:p>
      </dsp:txBody>
      <dsp:txXfrm>
        <a:off x="385353" y="0"/>
        <a:ext cx="1840259" cy="762000"/>
      </dsp:txXfrm>
    </dsp:sp>
    <dsp:sp modelId="{4910AF01-2406-400D-9F47-3238FB00E35C}">
      <dsp:nvSpPr>
        <dsp:cNvPr id="0" name=""/>
        <dsp:cNvSpPr/>
      </dsp:nvSpPr>
      <dsp:spPr>
        <a:xfrm>
          <a:off x="2346387" y="0"/>
          <a:ext cx="2602259" cy="762000"/>
        </a:xfrm>
        <a:prstGeom prst="chevron">
          <a:avLst/>
        </a:prstGeom>
        <a:solidFill>
          <a:schemeClr val="accent3">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23" tIns="60008" rIns="60008" bIns="60008" numCol="1" spcCol="1270" anchor="ctr" anchorCtr="0">
          <a:noAutofit/>
        </a:bodyPr>
        <a:lstStyle/>
        <a:p>
          <a:pPr lvl="0" algn="ctr" defTabSz="2000250">
            <a:lnSpc>
              <a:spcPct val="90000"/>
            </a:lnSpc>
            <a:spcBef>
              <a:spcPct val="0"/>
            </a:spcBef>
            <a:spcAft>
              <a:spcPct val="35000"/>
            </a:spcAft>
          </a:pPr>
          <a:r>
            <a:rPr lang="ro-RO" sz="4500" kern="1200" dirty="0" smtClean="0"/>
            <a:t>3,3%</a:t>
          </a:r>
          <a:endParaRPr lang="en-US" sz="4500" kern="1200" dirty="0"/>
        </a:p>
      </dsp:txBody>
      <dsp:txXfrm>
        <a:off x="2727387" y="0"/>
        <a:ext cx="1840259" cy="762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E43C26-2D77-421E-9E45-6D4076FA0F24}">
      <dsp:nvSpPr>
        <dsp:cNvPr id="0" name=""/>
        <dsp:cNvSpPr/>
      </dsp:nvSpPr>
      <dsp:spPr>
        <a:xfrm>
          <a:off x="4515" y="0"/>
          <a:ext cx="2699486" cy="762000"/>
        </a:xfrm>
        <a:prstGeom prst="chevron">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64008" rIns="64008" bIns="64008" numCol="1" spcCol="1270" anchor="ctr" anchorCtr="0">
          <a:noAutofit/>
        </a:bodyPr>
        <a:lstStyle/>
        <a:p>
          <a:pPr lvl="0" algn="ctr" defTabSz="2133600">
            <a:lnSpc>
              <a:spcPct val="90000"/>
            </a:lnSpc>
            <a:spcBef>
              <a:spcPct val="0"/>
            </a:spcBef>
            <a:spcAft>
              <a:spcPct val="35000"/>
            </a:spcAft>
          </a:pPr>
          <a:r>
            <a:rPr lang="ro-RO" sz="4800" kern="1200" dirty="0" smtClean="0"/>
            <a:t>87678</a:t>
          </a:r>
          <a:endParaRPr lang="en-US" sz="4800" kern="1200" dirty="0"/>
        </a:p>
      </dsp:txBody>
      <dsp:txXfrm>
        <a:off x="385515" y="0"/>
        <a:ext cx="1937486" cy="762000"/>
      </dsp:txXfrm>
    </dsp:sp>
    <dsp:sp modelId="{76879C8B-DD7A-4FD7-B78D-D3A633379EC1}">
      <dsp:nvSpPr>
        <dsp:cNvPr id="0" name=""/>
        <dsp:cNvSpPr/>
      </dsp:nvSpPr>
      <dsp:spPr>
        <a:xfrm>
          <a:off x="2434054" y="0"/>
          <a:ext cx="2699486" cy="762000"/>
        </a:xfrm>
        <a:prstGeom prst="chevron">
          <a:avLst/>
        </a:prstGeom>
        <a:solidFill>
          <a:schemeClr val="accent2">
            <a:hueOff val="-148672"/>
            <a:satOff val="-39502"/>
            <a:lumOff val="-16079"/>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64008" rIns="64008" bIns="64008" numCol="1" spcCol="1270" anchor="ctr" anchorCtr="0">
          <a:noAutofit/>
        </a:bodyPr>
        <a:lstStyle/>
        <a:p>
          <a:pPr lvl="0" algn="ctr" defTabSz="2133600">
            <a:lnSpc>
              <a:spcPct val="90000"/>
            </a:lnSpc>
            <a:spcBef>
              <a:spcPct val="0"/>
            </a:spcBef>
            <a:spcAft>
              <a:spcPct val="35000"/>
            </a:spcAft>
          </a:pPr>
          <a:r>
            <a:rPr lang="ro-RO" sz="4800" kern="1200" dirty="0" smtClean="0"/>
            <a:t>4,5%</a:t>
          </a:r>
          <a:endParaRPr lang="en-US" sz="4800" kern="1200" dirty="0"/>
        </a:p>
      </dsp:txBody>
      <dsp:txXfrm>
        <a:off x="2815054" y="0"/>
        <a:ext cx="1937486" cy="76200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D8BD707-D9CF-40AE-B4C6-C98DA3205C09}" type="datetimeFigureOut">
              <a:rPr lang="en-US" smtClean="0"/>
              <a:pPr/>
              <a:t>4/10/2016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4/10/2016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D8BD707-D9CF-40AE-B4C6-C98DA3205C09}" type="datetimeFigureOut">
              <a:rPr lang="en-US" smtClean="0"/>
              <a:pPr/>
              <a:t>4/10/2016</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91000" y="5486400"/>
            <a:ext cx="6400800" cy="1752600"/>
          </a:xfrm>
        </p:spPr>
        <p:txBody>
          <a:bodyPr/>
          <a:lstStyle/>
          <a:p>
            <a:r>
              <a:rPr lang="en-US" dirty="0" smtClean="0"/>
              <a:t>Dr. </a:t>
            </a:r>
            <a:r>
              <a:rPr lang="en-US" dirty="0" err="1" smtClean="0"/>
              <a:t>Danut</a:t>
            </a:r>
            <a:r>
              <a:rPr lang="en-US" dirty="0" smtClean="0"/>
              <a:t> Elena-</a:t>
            </a:r>
            <a:r>
              <a:rPr lang="en-US" dirty="0" err="1" smtClean="0"/>
              <a:t>Sarina</a:t>
            </a:r>
            <a:endParaRPr lang="en-US" dirty="0"/>
          </a:p>
        </p:txBody>
      </p:sp>
      <p:sp>
        <p:nvSpPr>
          <p:cNvPr id="2" name="Title 1"/>
          <p:cNvSpPr>
            <a:spLocks noGrp="1"/>
          </p:cNvSpPr>
          <p:nvPr>
            <p:ph type="ctrTitle"/>
          </p:nvPr>
        </p:nvSpPr>
        <p:spPr>
          <a:xfrm>
            <a:off x="685800" y="1447800"/>
            <a:ext cx="7772400" cy="1470025"/>
          </a:xfrm>
        </p:spPr>
        <p:txBody>
          <a:bodyPr/>
          <a:lstStyle/>
          <a:p>
            <a:r>
              <a:rPr lang="en-US" sz="4000" dirty="0" err="1" smtClean="0">
                <a:latin typeface="Arial Rounded MT Bold" pitchFamily="34" charset="0"/>
              </a:rPr>
              <a:t>Depresia</a:t>
            </a:r>
            <a:r>
              <a:rPr lang="en-US" sz="4000" dirty="0" smtClean="0">
                <a:latin typeface="Arial Rounded MT Bold" pitchFamily="34" charset="0"/>
              </a:rPr>
              <a:t>- factor de </a:t>
            </a:r>
            <a:r>
              <a:rPr lang="en-US" sz="4000" dirty="0" err="1" smtClean="0">
                <a:latin typeface="Arial Rounded MT Bold" pitchFamily="34" charset="0"/>
              </a:rPr>
              <a:t>risc</a:t>
            </a:r>
            <a:r>
              <a:rPr lang="en-US" sz="4000" dirty="0" smtClean="0">
                <a:latin typeface="Arial Rounded MT Bold" pitchFamily="34" charset="0"/>
              </a:rPr>
              <a:t> </a:t>
            </a:r>
            <a:r>
              <a:rPr lang="en-US" sz="4000" dirty="0" err="1" smtClean="0">
                <a:latin typeface="Arial Rounded MT Bold" pitchFamily="34" charset="0"/>
              </a:rPr>
              <a:t>pentru</a:t>
            </a:r>
            <a:r>
              <a:rPr lang="en-US" sz="4000" dirty="0" smtClean="0">
                <a:latin typeface="Arial Rounded MT Bold" pitchFamily="34" charset="0"/>
              </a:rPr>
              <a:t> </a:t>
            </a:r>
            <a:r>
              <a:rPr lang="en-US" sz="4000" dirty="0" err="1" smtClean="0">
                <a:latin typeface="Arial Rounded MT Bold" pitchFamily="34" charset="0"/>
              </a:rPr>
              <a:t>cancerele</a:t>
            </a:r>
            <a:r>
              <a:rPr lang="en-US" sz="4000" dirty="0" smtClean="0">
                <a:latin typeface="Arial Rounded MT Bold" pitchFamily="34" charset="0"/>
              </a:rPr>
              <a:t> mediate hormonal</a:t>
            </a:r>
            <a:endParaRPr lang="en-US" sz="4000" dirty="0">
              <a:latin typeface="Arial Rounded MT Bold" pitchFamily="34" charset="0"/>
            </a:endParaRPr>
          </a:p>
        </p:txBody>
      </p:sp>
    </p:spTree>
    <p:extLst>
      <p:ext uri="{BB962C8B-B14F-4D97-AF65-F5344CB8AC3E}">
        <p14:creationId xmlns:p14="http://schemas.microsoft.com/office/powerpoint/2010/main" val="23179313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3"/>
            <p:extLst>
              <p:ext uri="{D42A27DB-BD31-4B8C-83A1-F6EECF244321}">
                <p14:modId xmlns:p14="http://schemas.microsoft.com/office/powerpoint/2010/main" val="596949175"/>
              </p:ext>
            </p:extLst>
          </p:nvPr>
        </p:nvGraphicFramePr>
        <p:xfrm>
          <a:off x="3429000" y="1143000"/>
          <a:ext cx="4953000" cy="76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533400" y="304800"/>
            <a:ext cx="8001000" cy="707886"/>
          </a:xfrm>
          <a:prstGeom prst="rect">
            <a:avLst/>
          </a:prstGeom>
          <a:noFill/>
        </p:spPr>
        <p:txBody>
          <a:bodyPr wrap="square" rtlCol="0">
            <a:spAutoFit/>
          </a:bodyPr>
          <a:lstStyle/>
          <a:p>
            <a:r>
              <a:rPr lang="ro-RO" sz="2000" dirty="0" smtClean="0">
                <a:latin typeface="Book Antiqua" pitchFamily="18" charset="0"/>
              </a:rPr>
              <a:t>Din totalul bărbaților care au participat la ambele examinări prin chestionar, 3,3% au prezentat depresie cronică.</a:t>
            </a:r>
            <a:endParaRPr lang="en-US" sz="2000" dirty="0">
              <a:latin typeface="Book Antiqua" pitchFamily="18" charset="0"/>
            </a:endParaRPr>
          </a:p>
        </p:txBody>
      </p:sp>
      <p:sp>
        <p:nvSpPr>
          <p:cNvPr id="8" name="TextBox 7"/>
          <p:cNvSpPr txBox="1"/>
          <p:nvPr/>
        </p:nvSpPr>
        <p:spPr>
          <a:xfrm>
            <a:off x="664029" y="2362200"/>
            <a:ext cx="7696200" cy="707886"/>
          </a:xfrm>
          <a:prstGeom prst="rect">
            <a:avLst/>
          </a:prstGeom>
          <a:noFill/>
        </p:spPr>
        <p:txBody>
          <a:bodyPr wrap="square" rtlCol="0">
            <a:spAutoFit/>
          </a:bodyPr>
          <a:lstStyle/>
          <a:p>
            <a:r>
              <a:rPr lang="ro-RO" sz="2000" dirty="0" smtClean="0">
                <a:latin typeface="Book Antiqua" pitchFamily="18" charset="0"/>
              </a:rPr>
              <a:t>Din totalul femeilor prezente la ambele evaluari ale depresiei , 4,5% au prezentat depresie cronică.</a:t>
            </a:r>
            <a:endParaRPr lang="en-US" sz="2000" dirty="0">
              <a:latin typeface="Book Antiqua" pitchFamily="18" charset="0"/>
            </a:endParaRPr>
          </a:p>
        </p:txBody>
      </p:sp>
      <p:graphicFrame>
        <p:nvGraphicFramePr>
          <p:cNvPr id="9" name="Diagram 8"/>
          <p:cNvGraphicFramePr/>
          <p:nvPr>
            <p:extLst>
              <p:ext uri="{D42A27DB-BD31-4B8C-83A1-F6EECF244321}">
                <p14:modId xmlns:p14="http://schemas.microsoft.com/office/powerpoint/2010/main" val="3468017791"/>
              </p:ext>
            </p:extLst>
          </p:nvPr>
        </p:nvGraphicFramePr>
        <p:xfrm>
          <a:off x="3407229" y="3352800"/>
          <a:ext cx="5138057" cy="76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TextBox 9"/>
          <p:cNvSpPr txBox="1"/>
          <p:nvPr/>
        </p:nvSpPr>
        <p:spPr>
          <a:xfrm>
            <a:off x="555171" y="4495800"/>
            <a:ext cx="7696200" cy="1200329"/>
          </a:xfrm>
          <a:prstGeom prst="rect">
            <a:avLst/>
          </a:prstGeom>
          <a:noFill/>
        </p:spPr>
        <p:txBody>
          <a:bodyPr wrap="square" rtlCol="0">
            <a:spAutoFit/>
          </a:bodyPr>
          <a:lstStyle/>
          <a:p>
            <a:pPr marL="285750" indent="-285750">
              <a:buFont typeface="Arial" pitchFamily="34" charset="0"/>
              <a:buChar char="•"/>
            </a:pPr>
            <a:r>
              <a:rPr lang="ro-RO" dirty="0" smtClean="0">
                <a:latin typeface="Book Antiqua" pitchFamily="18" charset="0"/>
              </a:rPr>
              <a:t>Persoanele cu depresie cronică au reprezentat cea mai mare parte din grupul celor necăsătoriți sau din grupul celor niciodată căsătoriți, din grupul fumatorilor și al celor ce consumau alcool în mod frecvent și din grupul celor care nu faceau exerciții fizice în mod frecvent.</a:t>
            </a:r>
            <a:endParaRPr lang="en-US" dirty="0">
              <a:latin typeface="Book Antiqua" pitchFamily="18" charset="0"/>
            </a:endParaRPr>
          </a:p>
        </p:txBody>
      </p:sp>
    </p:spTree>
    <p:extLst>
      <p:ext uri="{BB962C8B-B14F-4D97-AF65-F5344CB8AC3E}">
        <p14:creationId xmlns:p14="http://schemas.microsoft.com/office/powerpoint/2010/main" val="4157514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Depresia și incidența  ulterioară a cancerului</a:t>
            </a:r>
            <a:endParaRPr lang="en-US"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465012176"/>
              </p:ext>
            </p:extLst>
          </p:nvPr>
        </p:nvGraphicFramePr>
        <p:xfrm>
          <a:off x="3886200" y="990600"/>
          <a:ext cx="4953000" cy="3124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408714" y="4305657"/>
            <a:ext cx="4724400" cy="369332"/>
          </a:xfrm>
          <a:prstGeom prst="rect">
            <a:avLst/>
          </a:prstGeom>
          <a:noFill/>
        </p:spPr>
        <p:txBody>
          <a:bodyPr wrap="square" rtlCol="0">
            <a:spAutoFit/>
          </a:bodyPr>
          <a:lstStyle/>
          <a:p>
            <a:r>
              <a:rPr lang="ro-RO" sz="1400" dirty="0" smtClean="0">
                <a:latin typeface="Book Antiqua" pitchFamily="18" charset="0"/>
              </a:rPr>
              <a:t>Rezultatele urmăririi pe parcursul a 20 de ani</a:t>
            </a:r>
            <a:r>
              <a:rPr lang="ro-RO" dirty="0" smtClean="0">
                <a:latin typeface="Book Antiqua" pitchFamily="18" charset="0"/>
              </a:rPr>
              <a:t>.</a:t>
            </a:r>
            <a:endParaRPr lang="en-US" dirty="0">
              <a:latin typeface="Book Antiqua" pitchFamily="18" charset="0"/>
            </a:endParaRPr>
          </a:p>
        </p:txBody>
      </p:sp>
      <p:sp>
        <p:nvSpPr>
          <p:cNvPr id="6" name="TextBox 5"/>
          <p:cNvSpPr txBox="1"/>
          <p:nvPr/>
        </p:nvSpPr>
        <p:spPr>
          <a:xfrm>
            <a:off x="381000" y="1905000"/>
            <a:ext cx="3581400" cy="2585323"/>
          </a:xfrm>
          <a:prstGeom prst="rect">
            <a:avLst/>
          </a:prstGeom>
          <a:noFill/>
        </p:spPr>
        <p:txBody>
          <a:bodyPr wrap="square" rtlCol="0">
            <a:spAutoFit/>
          </a:bodyPr>
          <a:lstStyle/>
          <a:p>
            <a:pPr marL="285750" indent="-285750">
              <a:buFont typeface="Arial" pitchFamily="34" charset="0"/>
              <a:buChar char="•"/>
            </a:pPr>
            <a:r>
              <a:rPr lang="ro-RO" dirty="0" smtClean="0">
                <a:latin typeface="Book Antiqua" pitchFamily="18" charset="0"/>
              </a:rPr>
              <a:t>Cancerul la bărbați a fost semnificativ asociat cu depresia majoră și minoră comparativ cu persoanele care nu au prezentat depresie.</a:t>
            </a:r>
          </a:p>
          <a:p>
            <a:endParaRPr lang="ro-RO" dirty="0" smtClean="0">
              <a:latin typeface="Book Antiqua" pitchFamily="18" charset="0"/>
            </a:endParaRPr>
          </a:p>
          <a:p>
            <a:pPr marL="285750" indent="-285750">
              <a:buFont typeface="Arial" pitchFamily="34" charset="0"/>
              <a:buChar char="•"/>
            </a:pPr>
            <a:r>
              <a:rPr lang="ro-RO" dirty="0" smtClean="0">
                <a:latin typeface="Book Antiqua" pitchFamily="18" charset="0"/>
              </a:rPr>
              <a:t>În contrast, cancerul la femei a fost invers proporțional cu depresia majoră li cea minoră.</a:t>
            </a:r>
            <a:endParaRPr lang="en-US" dirty="0">
              <a:latin typeface="Book Antiqua" pitchFamily="18" charset="0"/>
            </a:endParaRPr>
          </a:p>
        </p:txBody>
      </p:sp>
    </p:spTree>
    <p:extLst>
      <p:ext uri="{BB962C8B-B14F-4D97-AF65-F5344CB8AC3E}">
        <p14:creationId xmlns:p14="http://schemas.microsoft.com/office/powerpoint/2010/main" val="1262400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743" y="457200"/>
            <a:ext cx="8950866"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51" y="4495800"/>
            <a:ext cx="8948057" cy="1917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2675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884238"/>
          </a:xfrm>
        </p:spPr>
        <p:txBody>
          <a:bodyPr/>
          <a:lstStyle/>
          <a:p>
            <a:r>
              <a:rPr lang="ro-RO" dirty="0" smtClean="0"/>
              <a:t>Discuții</a:t>
            </a:r>
            <a:endParaRPr lang="en-US" dirty="0"/>
          </a:p>
        </p:txBody>
      </p:sp>
      <p:sp>
        <p:nvSpPr>
          <p:cNvPr id="3" name="Content Placeholder 2"/>
          <p:cNvSpPr>
            <a:spLocks noGrp="1"/>
          </p:cNvSpPr>
          <p:nvPr>
            <p:ph sz="quarter" idx="13"/>
          </p:nvPr>
        </p:nvSpPr>
        <p:spPr>
          <a:xfrm>
            <a:off x="609600" y="1295400"/>
            <a:ext cx="8229600" cy="4800600"/>
          </a:xfrm>
        </p:spPr>
        <p:txBody>
          <a:bodyPr>
            <a:noAutofit/>
          </a:bodyPr>
          <a:lstStyle/>
          <a:p>
            <a:r>
              <a:rPr lang="ro-RO" sz="1600" dirty="0" smtClean="0">
                <a:latin typeface="Book Antiqua" pitchFamily="18" charset="0"/>
              </a:rPr>
              <a:t>Morbiditatea globală legată de cancer a fost asociată pozitiv cu depresia la bărbați, în timp ce la femei s-a observat contrariul. În ceea ce privește cancerele mediate hormonal, depresia a fost asociată cu riscul crescut de cancer de prostată la bărbați și scaderea riscului de cancer de col uterin la femei. Pentru cancerul de sân , endometrial și cel ovarian nu s-a găsit o legătură cu depresia.</a:t>
            </a:r>
          </a:p>
          <a:p>
            <a:r>
              <a:rPr lang="ro-RO" sz="1600" dirty="0" smtClean="0">
                <a:latin typeface="Book Antiqua" pitchFamily="18" charset="0"/>
              </a:rPr>
              <a:t>Puținele studii anterioare care au documentat asocieri pozitive între depresie și cancerul de prostată nu au atins semnificație clinică. Rezultatele acestui studiu care a folosit un eșantion de 260 de cazuti de cancer de prostată la pacienții cu depresie majoră, sunt primele care arată o asociere semnificativă.</a:t>
            </a:r>
          </a:p>
          <a:p>
            <a:r>
              <a:rPr lang="ro-RO" sz="1600" dirty="0" smtClean="0">
                <a:latin typeface="Book Antiqua" pitchFamily="18" charset="0"/>
              </a:rPr>
              <a:t>Literatura privind efectul depresiei asupra cancerului de col uterin este foarte rară, cu toate acestea există alte studii în Danemarca care au demostrat ca depresia reprezintă un factor de protecție pentru acest tip de cancer. Rezultatele studiului corean arată că a scăzut în mod semnificativ incidența cancerului de col uterin la femeile depresive.</a:t>
            </a:r>
          </a:p>
          <a:p>
            <a:r>
              <a:rPr lang="ro-RO" sz="1600" dirty="0" smtClean="0">
                <a:latin typeface="Book Antiqua" pitchFamily="18" charset="0"/>
              </a:rPr>
              <a:t>Cancerul de sân este unul din  cee mai studiate subtipuri privind depresia ca și risc de apariție.Unele studii au aratat asocieri pozitive, altele nicio asociere, unele asocieri negative. Acest studiu, ca și altele realizate în Finlanda în 2005 care au utilizat un eșantion mare, nu a găsit nicio asociere.</a:t>
            </a:r>
            <a:endParaRPr lang="en-US" sz="1600" dirty="0">
              <a:latin typeface="Book Antiqua" pitchFamily="18" charset="0"/>
            </a:endParaRPr>
          </a:p>
        </p:txBody>
      </p:sp>
    </p:spTree>
    <p:extLst>
      <p:ext uri="{BB962C8B-B14F-4D97-AF65-F5344CB8AC3E}">
        <p14:creationId xmlns:p14="http://schemas.microsoft.com/office/powerpoint/2010/main" val="13487481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1143000"/>
          </a:xfrm>
        </p:spPr>
        <p:txBody>
          <a:bodyPr/>
          <a:lstStyle/>
          <a:p>
            <a:r>
              <a:rPr lang="ro-RO" dirty="0" smtClean="0"/>
              <a:t>Ipoteze pentru asocierea dintre depresie si cancer</a:t>
            </a:r>
            <a:endParaRPr lang="en-US" dirty="0"/>
          </a:p>
        </p:txBody>
      </p:sp>
      <p:sp>
        <p:nvSpPr>
          <p:cNvPr id="3" name="Content Placeholder 2"/>
          <p:cNvSpPr>
            <a:spLocks noGrp="1"/>
          </p:cNvSpPr>
          <p:nvPr>
            <p:ph sz="quarter" idx="13"/>
          </p:nvPr>
        </p:nvSpPr>
        <p:spPr/>
        <p:txBody>
          <a:bodyPr>
            <a:normAutofit lnSpcReduction="10000"/>
          </a:bodyPr>
          <a:lstStyle/>
          <a:p>
            <a:r>
              <a:rPr lang="ro-RO" sz="1800" dirty="0">
                <a:latin typeface="Book Antiqua" pitchFamily="18" charset="0"/>
              </a:rPr>
              <a:t>O</a:t>
            </a:r>
            <a:r>
              <a:rPr lang="ro-RO" sz="1800" dirty="0" smtClean="0">
                <a:latin typeface="Book Antiqua" pitchFamily="18" charset="0"/>
              </a:rPr>
              <a:t> cale plauzibilă implica axa hipotalamo-hipofizo-corticosuprarenaliană. Există dovezi care susțin că, cortizonul, un hormon de stres, care este eliberat în plasmă atunci când stresul este perceput, ete asociat cu depresie. Pacienții cu depresie au niveluri crescute de cortizon în plasmă și afișează un răspuns aberant la testul de spresie cu dexametazonă. În același timp, cortizonul este, de asemenea, implicat ăn activarea căii de semnalizare care controlează și reglează ciclul celular.</a:t>
            </a:r>
          </a:p>
          <a:p>
            <a:r>
              <a:rPr lang="ro-RO" sz="1800" dirty="0" smtClean="0">
                <a:latin typeface="Book Antiqua" pitchFamily="18" charset="0"/>
              </a:rPr>
              <a:t>Alterarea și reglarea în secreția de citokine este o altă cale posibilă prin care depresia poate fi asociată ulterior cu un cancer. De asemena, citokinele afectează axa hipotalamo-hipofizo-corticosuprarenaliană și monoaminele. În același timp, răspunsurile imune disfuncționale, inclusiv concentrațiile crescute de citokine TNF </a:t>
            </a:r>
            <a:r>
              <a:rPr lang="el-GR" sz="1800" dirty="0" smtClean="0">
                <a:latin typeface="Book Antiqua" pitchFamily="18" charset="0"/>
              </a:rPr>
              <a:t>α</a:t>
            </a:r>
            <a:r>
              <a:rPr lang="ro-RO" sz="1800" dirty="0" smtClean="0">
                <a:latin typeface="Book Antiqua" pitchFamily="18" charset="0"/>
              </a:rPr>
              <a:t> și IL-6 sunt raportate la pacienții cu cancer.</a:t>
            </a:r>
          </a:p>
          <a:p>
            <a:endParaRPr lang="ro-RO" dirty="0" smtClean="0"/>
          </a:p>
        </p:txBody>
      </p:sp>
    </p:spTree>
    <p:extLst>
      <p:ext uri="{BB962C8B-B14F-4D97-AF65-F5344CB8AC3E}">
        <p14:creationId xmlns:p14="http://schemas.microsoft.com/office/powerpoint/2010/main" val="2829362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81000"/>
            <a:ext cx="9067800" cy="5509200"/>
          </a:xfrm>
          <a:prstGeom prst="rect">
            <a:avLst/>
          </a:prstGeom>
        </p:spPr>
        <p:txBody>
          <a:bodyPr wrap="square">
            <a:spAutoFit/>
          </a:bodyPr>
          <a:lstStyle/>
          <a:p>
            <a:r>
              <a:rPr lang="ro-RO" sz="1600" b="1" dirty="0" smtClean="0"/>
              <a:t>Referințe</a:t>
            </a:r>
            <a:endParaRPr lang="en-US" sz="1600" dirty="0"/>
          </a:p>
          <a:p>
            <a:r>
              <a:rPr lang="en-US" sz="1600" dirty="0"/>
              <a:t>American Psychiatric Association. Diagnostic and Statistical Manual of Mental Disorders (DSM-IV0). 4th. American Psychiatric Association; Washington, DC: 1994. </a:t>
            </a:r>
          </a:p>
          <a:p>
            <a:r>
              <a:rPr lang="en-US" sz="1600" dirty="0" err="1"/>
              <a:t>Aro</a:t>
            </a:r>
            <a:r>
              <a:rPr lang="en-US" sz="1600" dirty="0"/>
              <a:t> AR, De </a:t>
            </a:r>
            <a:r>
              <a:rPr lang="en-US" sz="1600" dirty="0" err="1"/>
              <a:t>Koning</a:t>
            </a:r>
            <a:r>
              <a:rPr lang="en-US" sz="1600" dirty="0"/>
              <a:t> HJ, </a:t>
            </a:r>
            <a:r>
              <a:rPr lang="en-US" sz="1600" dirty="0" err="1"/>
              <a:t>Schreck</a:t>
            </a:r>
            <a:r>
              <a:rPr lang="en-US" sz="1600" dirty="0"/>
              <a:t> M, </a:t>
            </a:r>
            <a:r>
              <a:rPr lang="en-US" sz="1600" dirty="0" err="1"/>
              <a:t>Henriksson</a:t>
            </a:r>
            <a:r>
              <a:rPr lang="en-US" sz="1600" dirty="0"/>
              <a:t> M, </a:t>
            </a:r>
            <a:r>
              <a:rPr lang="en-US" sz="1600" dirty="0" err="1"/>
              <a:t>Anttila</a:t>
            </a:r>
            <a:r>
              <a:rPr lang="en-US" sz="1600" dirty="0"/>
              <a:t> A, </a:t>
            </a:r>
            <a:r>
              <a:rPr lang="en-US" sz="1600" dirty="0" err="1"/>
              <a:t>Pukkala</a:t>
            </a:r>
            <a:r>
              <a:rPr lang="en-US" sz="1600" dirty="0"/>
              <a:t> E. Psychological risk factors of incidence of breast cancer: a prospective cohort study in Finland. Psychol. Med. 2005; 35(10):1515–1521. [PubMed: 16164775] </a:t>
            </a:r>
          </a:p>
          <a:p>
            <a:r>
              <a:rPr lang="en-US" sz="1600" dirty="0" err="1"/>
              <a:t>Belmaker</a:t>
            </a:r>
            <a:r>
              <a:rPr lang="en-US" sz="1600" dirty="0"/>
              <a:t> RH, </a:t>
            </a:r>
            <a:r>
              <a:rPr lang="en-US" sz="1600" dirty="0" err="1"/>
              <a:t>Agam</a:t>
            </a:r>
            <a:r>
              <a:rPr lang="en-US" sz="1600" dirty="0"/>
              <a:t> G. Major depressive disorder. N. Engl. J. Med. 2008; 358(1):55–68. [PubMed: 18172175] </a:t>
            </a:r>
          </a:p>
          <a:p>
            <a:r>
              <a:rPr lang="en-US" sz="1600" dirty="0" err="1"/>
              <a:t>Bromet</a:t>
            </a:r>
            <a:r>
              <a:rPr lang="en-US" sz="1600" dirty="0"/>
              <a:t> E, Andrade LH, Hwang I, Sampson NA, Alonso J, de </a:t>
            </a:r>
            <a:r>
              <a:rPr lang="en-US" sz="1600" dirty="0" err="1"/>
              <a:t>Girolamo</a:t>
            </a:r>
            <a:r>
              <a:rPr lang="en-US" sz="1600" dirty="0"/>
              <a:t> G, et al. Cross-national epidemiology of DSM-IV major depressive episode. BMC Med. 2011; 9:90. [PubMed: 21791035] </a:t>
            </a:r>
          </a:p>
          <a:p>
            <a:r>
              <a:rPr lang="en-US" sz="1600" dirty="0"/>
              <a:t>Burke HM, Davis MC, </a:t>
            </a:r>
            <a:r>
              <a:rPr lang="en-US" sz="1600" dirty="0" err="1"/>
              <a:t>Otte</a:t>
            </a:r>
            <a:r>
              <a:rPr lang="en-US" sz="1600" dirty="0"/>
              <a:t> C, Mohr DC. Depression and cortisol responses to psychological stress: a meta-analysis. </a:t>
            </a:r>
            <a:r>
              <a:rPr lang="en-US" sz="1600" dirty="0" err="1"/>
              <a:t>Psychoneuroendocrinology</a:t>
            </a:r>
            <a:r>
              <a:rPr lang="en-US" sz="1600" dirty="0"/>
              <a:t>. 2005; 30(9):846–856. [PubMed: 15961250] </a:t>
            </a:r>
          </a:p>
          <a:p>
            <a:r>
              <a:rPr lang="en-US" sz="1600" dirty="0" err="1"/>
              <a:t>Campayo</a:t>
            </a:r>
            <a:r>
              <a:rPr lang="en-US" sz="1600" dirty="0"/>
              <a:t> A, de </a:t>
            </a:r>
            <a:r>
              <a:rPr lang="en-US" sz="1600" dirty="0" err="1"/>
              <a:t>Jonge</a:t>
            </a:r>
            <a:r>
              <a:rPr lang="en-US" sz="1600" dirty="0"/>
              <a:t> P, Roy JF, </a:t>
            </a:r>
            <a:r>
              <a:rPr lang="en-US" sz="1600" dirty="0" err="1"/>
              <a:t>Saz</a:t>
            </a:r>
            <a:r>
              <a:rPr lang="en-US" sz="1600" dirty="0"/>
              <a:t> P, de la </a:t>
            </a:r>
            <a:r>
              <a:rPr lang="en-US" sz="1600" dirty="0" err="1"/>
              <a:t>Camara</a:t>
            </a:r>
            <a:r>
              <a:rPr lang="en-US" sz="1600" dirty="0"/>
              <a:t> C, Quintanilla MA, et al. Depressive disorder and incident diabetes mellitus: the effect of characteristics of depression. Am. J. Psychiatry. 2010; 167(5):580–588. [PubMed: 20123914] </a:t>
            </a:r>
          </a:p>
          <a:p>
            <a:r>
              <a:rPr lang="da-DK" sz="1600" dirty="0"/>
              <a:t>Chang et al. Page 9 </a:t>
            </a:r>
            <a:endParaRPr lang="ro-RO" sz="1600" i="1" dirty="0"/>
          </a:p>
          <a:p>
            <a:r>
              <a:rPr lang="en-US" sz="1600" dirty="0" smtClean="0"/>
              <a:t>Carroll </a:t>
            </a:r>
            <a:r>
              <a:rPr lang="en-US" sz="1600" dirty="0"/>
              <a:t>BJ, </a:t>
            </a:r>
            <a:r>
              <a:rPr lang="en-US" sz="1600" dirty="0" err="1"/>
              <a:t>Iranmanesh</a:t>
            </a:r>
            <a:r>
              <a:rPr lang="en-US" sz="1600" dirty="0"/>
              <a:t> A, Keenan DM, Cassidy F, Wilson WH, </a:t>
            </a:r>
            <a:r>
              <a:rPr lang="en-US" sz="1600" dirty="0" err="1"/>
              <a:t>Veldhuis</a:t>
            </a:r>
            <a:r>
              <a:rPr lang="en-US" sz="1600" dirty="0"/>
              <a:t> JD. Pathophysiology of </a:t>
            </a:r>
            <a:r>
              <a:rPr lang="en-US" sz="1600" dirty="0" err="1"/>
              <a:t>hypercortisolism</a:t>
            </a:r>
            <a:r>
              <a:rPr lang="en-US" sz="1600" dirty="0"/>
              <a:t> in depression: pituitary and adrenal responses to low glucocorticoid feedback. </a:t>
            </a:r>
            <a:r>
              <a:rPr lang="en-US" sz="1600" dirty="0" err="1"/>
              <a:t>Acta</a:t>
            </a:r>
            <a:r>
              <a:rPr lang="en-US" sz="1600" dirty="0"/>
              <a:t> </a:t>
            </a:r>
            <a:r>
              <a:rPr lang="en-US" sz="1600" dirty="0" err="1"/>
              <a:t>Psychiatr</a:t>
            </a:r>
            <a:r>
              <a:rPr lang="en-US" sz="1600" dirty="0"/>
              <a:t>. Scand. 2012; 125(6):478–491. [PubMed: 22211368] </a:t>
            </a:r>
          </a:p>
          <a:p>
            <a:r>
              <a:rPr lang="en-US" sz="1600" dirty="0"/>
              <a:t>Chang HY, Shin YJ, Batty GD, Son DK, Yun YD, </a:t>
            </a:r>
            <a:r>
              <a:rPr lang="en-US" sz="1600" dirty="0" err="1"/>
              <a:t>Jee</a:t>
            </a:r>
            <a:r>
              <a:rPr lang="en-US" sz="1600" dirty="0"/>
              <a:t> SH, et al. Measuring depression in South Korea: validity and reliability of a brief questionnaire in the Korean Cancer Prevention Study. J. Affect </a:t>
            </a:r>
            <a:r>
              <a:rPr lang="en-US" sz="1600" dirty="0" err="1"/>
              <a:t>Disord</a:t>
            </a:r>
            <a:r>
              <a:rPr lang="en-US" sz="1600" dirty="0"/>
              <a:t>. 2013; 150:760–765. [PubMed: 23541487] </a:t>
            </a:r>
          </a:p>
          <a:p>
            <a:r>
              <a:rPr lang="en-US" sz="1600" dirty="0"/>
              <a:t>Chang SM, </a:t>
            </a:r>
            <a:r>
              <a:rPr lang="en-US" sz="1600" dirty="0" err="1"/>
              <a:t>Hahm</a:t>
            </a:r>
            <a:r>
              <a:rPr lang="en-US" sz="1600" dirty="0"/>
              <a:t> BJ, Lee JY, Shin MS, </a:t>
            </a:r>
            <a:r>
              <a:rPr lang="en-US" sz="1600" dirty="0" err="1"/>
              <a:t>Jeon</a:t>
            </a:r>
            <a:r>
              <a:rPr lang="en-US" sz="1600" dirty="0"/>
              <a:t> HJ, Hong JP, et al. Cross-national difference in the prevalence of depression caused by the diagnostic threshold. J. Affect. </a:t>
            </a:r>
            <a:r>
              <a:rPr lang="en-US" sz="1600" dirty="0" err="1"/>
              <a:t>Disord</a:t>
            </a:r>
            <a:r>
              <a:rPr lang="en-US" sz="1600" dirty="0"/>
              <a:t>. 2008; 106(1-2):159–167. [PubMed: 17725930] </a:t>
            </a:r>
            <a:endParaRPr lang="en-US" sz="1600" dirty="0"/>
          </a:p>
        </p:txBody>
      </p:sp>
    </p:spTree>
    <p:extLst>
      <p:ext uri="{BB962C8B-B14F-4D97-AF65-F5344CB8AC3E}">
        <p14:creationId xmlns:p14="http://schemas.microsoft.com/office/powerpoint/2010/main" val="101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 y="-152400"/>
            <a:ext cx="8686800" cy="6553200"/>
          </a:xfrm>
        </p:spPr>
        <p:txBody>
          <a:bodyPr>
            <a:normAutofit fontScale="40000" lnSpcReduction="20000"/>
          </a:bodyPr>
          <a:lstStyle/>
          <a:p>
            <a:pPr marL="0" indent="0">
              <a:buNone/>
            </a:pPr>
            <a:endParaRPr lang="en-US" dirty="0"/>
          </a:p>
          <a:p>
            <a:pPr marL="0" indent="0">
              <a:buNone/>
            </a:pPr>
            <a:endParaRPr lang="en-US" dirty="0"/>
          </a:p>
          <a:p>
            <a:pPr marL="0" indent="0">
              <a:buNone/>
            </a:pPr>
            <a:endParaRPr lang="en-US" dirty="0"/>
          </a:p>
          <a:p>
            <a:pPr marL="0" indent="0">
              <a:buNone/>
            </a:pPr>
            <a:r>
              <a:rPr lang="en-US" sz="2800" dirty="0"/>
              <a:t>Chen YH, Lin HC. Increased risk of cancer subsequent to severe depression–a nationwide population-based study. J. Affect </a:t>
            </a:r>
            <a:r>
              <a:rPr lang="en-US" sz="2800" dirty="0" err="1"/>
              <a:t>Disord</a:t>
            </a:r>
            <a:r>
              <a:rPr lang="en-US" sz="2800" dirty="0"/>
              <a:t>. 2011; 131(1-3):200–206. [PubMed: 21242002] </a:t>
            </a:r>
          </a:p>
          <a:p>
            <a:pPr marL="0" indent="0">
              <a:buNone/>
            </a:pPr>
            <a:r>
              <a:rPr lang="en-US" sz="2800" dirty="0"/>
              <a:t>Cho, MJ. The Epidemiological Survey of Mental Disorders in Korea. Ministry of Health and Welfare; 2011. </a:t>
            </a:r>
          </a:p>
          <a:p>
            <a:pPr marL="0" indent="0">
              <a:buNone/>
            </a:pPr>
            <a:r>
              <a:rPr lang="en-US" sz="2800" dirty="0"/>
              <a:t>Clarke P, </a:t>
            </a:r>
            <a:r>
              <a:rPr lang="en-US" sz="2800" dirty="0" err="1"/>
              <a:t>Ebel</a:t>
            </a:r>
            <a:r>
              <a:rPr lang="en-US" sz="2800" dirty="0"/>
              <a:t> C, </a:t>
            </a:r>
            <a:r>
              <a:rPr lang="en-US" sz="2800" dirty="0" err="1"/>
              <a:t>Catotti</a:t>
            </a:r>
            <a:r>
              <a:rPr lang="en-US" sz="2800" dirty="0"/>
              <a:t> DN, Stewart S. The psychosocial impact of human papillomavirus infection: implications for health care providers. Int. J. STD AIDS. 1996; 7(3):197–200. [PubMed: 8799782] </a:t>
            </a:r>
          </a:p>
          <a:p>
            <a:pPr marL="0" indent="0">
              <a:buNone/>
            </a:pPr>
            <a:r>
              <a:rPr lang="en-US" sz="2800" dirty="0"/>
              <a:t>Dalton SO, </a:t>
            </a:r>
            <a:r>
              <a:rPr lang="en-US" sz="2800" dirty="0" err="1"/>
              <a:t>Mellemkjaer</a:t>
            </a:r>
            <a:r>
              <a:rPr lang="en-US" sz="2800" dirty="0"/>
              <a:t> L, Olsen JH, Mortensen PB, Johansen C. Depression and cancer risk: a register-based study of patients hospitalized with affective disorders, Denmark, 1969–1993. Am. J. </a:t>
            </a:r>
            <a:r>
              <a:rPr lang="en-US" sz="2800" dirty="0" err="1"/>
              <a:t>Epidemiol</a:t>
            </a:r>
            <a:r>
              <a:rPr lang="en-US" sz="2800" dirty="0"/>
              <a:t>. 2002; 155(12):1088–1095. [PubMed: 12048222] </a:t>
            </a:r>
          </a:p>
          <a:p>
            <a:pPr marL="0" indent="0">
              <a:buNone/>
            </a:pPr>
            <a:r>
              <a:rPr lang="en-US" sz="2800" dirty="0" err="1"/>
              <a:t>Friberg</a:t>
            </a:r>
            <a:r>
              <a:rPr lang="en-US" sz="2800" dirty="0"/>
              <a:t> S, Mattson S. On the growth rates of human malignant tumors: implications for medical decision making. J. Surg. </a:t>
            </a:r>
            <a:r>
              <a:rPr lang="en-US" sz="2800" dirty="0" err="1"/>
              <a:t>Oncol</a:t>
            </a:r>
            <a:r>
              <a:rPr lang="en-US" sz="2800" dirty="0"/>
              <a:t>. 1997; 65(4):284–297. [PubMed: 9274795] </a:t>
            </a:r>
          </a:p>
          <a:p>
            <a:pPr marL="0" indent="0">
              <a:buNone/>
            </a:pPr>
            <a:r>
              <a:rPr lang="en-US" sz="2800" dirty="0"/>
              <a:t>Goshen I, </a:t>
            </a:r>
            <a:r>
              <a:rPr lang="en-US" sz="2800" dirty="0" err="1"/>
              <a:t>Kreisel</a:t>
            </a:r>
            <a:r>
              <a:rPr lang="en-US" sz="2800" dirty="0"/>
              <a:t> T, Ben-</a:t>
            </a:r>
            <a:r>
              <a:rPr lang="en-US" sz="2800" dirty="0" err="1"/>
              <a:t>Menachem</a:t>
            </a:r>
            <a:r>
              <a:rPr lang="en-US" sz="2800" dirty="0"/>
              <a:t>-</a:t>
            </a:r>
            <a:r>
              <a:rPr lang="en-US" sz="2800" dirty="0" err="1"/>
              <a:t>Zidon</a:t>
            </a:r>
            <a:r>
              <a:rPr lang="en-US" sz="2800" dirty="0"/>
              <a:t> O, </a:t>
            </a:r>
            <a:r>
              <a:rPr lang="en-US" sz="2800" dirty="0" err="1"/>
              <a:t>Licht</a:t>
            </a:r>
            <a:r>
              <a:rPr lang="en-US" sz="2800" dirty="0"/>
              <a:t> T, </a:t>
            </a:r>
            <a:r>
              <a:rPr lang="en-US" sz="2800" dirty="0" err="1"/>
              <a:t>Weidenfeld</a:t>
            </a:r>
            <a:r>
              <a:rPr lang="en-US" sz="2800" dirty="0"/>
              <a:t> J, Ben-</a:t>
            </a:r>
            <a:r>
              <a:rPr lang="en-US" sz="2800" dirty="0" err="1"/>
              <a:t>Hur</a:t>
            </a:r>
            <a:r>
              <a:rPr lang="en-US" sz="2800" dirty="0"/>
              <a:t> T, et al. Brain interleukin-1 mediates chronic stress-induced depression in mice via adrenocortical activation and hippocampal neurogenesis suppression. Mol. Psychiatry. 2008; 13(7):717–728. [PubMed: 17700577] </a:t>
            </a:r>
          </a:p>
          <a:p>
            <a:pPr marL="0" indent="0">
              <a:buNone/>
            </a:pPr>
            <a:r>
              <a:rPr lang="en-US" sz="2800" dirty="0" err="1"/>
              <a:t>Graziottin</a:t>
            </a:r>
            <a:r>
              <a:rPr lang="en-US" sz="2800" dirty="0"/>
              <a:t> A, </a:t>
            </a:r>
            <a:r>
              <a:rPr lang="en-US" sz="2800" dirty="0" err="1"/>
              <a:t>Serafini</a:t>
            </a:r>
            <a:r>
              <a:rPr lang="en-US" sz="2800" dirty="0"/>
              <a:t> A. HPV infection in women: psychosexual impact of genital warts and intraepithelial lesions. J. Sex. Med. 2009; 6(3):633–645. [PubMed: 19170869] </a:t>
            </a:r>
          </a:p>
          <a:p>
            <a:pPr marL="0" indent="0">
              <a:buNone/>
            </a:pPr>
            <a:r>
              <a:rPr lang="en-US" sz="2800" dirty="0"/>
              <a:t>Gross AL, Gallo JJ, Eaton WW. Depression and cancer risk: 24 years of follow-up of the Baltimore Epidemiologic Catchment Area sample. Cancer Causes Control. 2010; 21(2):191–199. [PubMed: 19885645] </a:t>
            </a:r>
          </a:p>
          <a:p>
            <a:pPr marL="0" indent="0">
              <a:buNone/>
            </a:pPr>
            <a:r>
              <a:rPr lang="en-US" sz="2800" dirty="0"/>
              <a:t>Jacobs JR, </a:t>
            </a:r>
            <a:r>
              <a:rPr lang="en-US" sz="2800" dirty="0" err="1"/>
              <a:t>Bovasso</a:t>
            </a:r>
            <a:r>
              <a:rPr lang="en-US" sz="2800" dirty="0"/>
              <a:t> GB. Early and chronic stress and their relation to breast cancer. Psychol. Med. 2000; 30(3):669–678. [PubMed: 10883721] </a:t>
            </a:r>
          </a:p>
          <a:p>
            <a:pPr marL="0" indent="0">
              <a:buNone/>
            </a:pPr>
            <a:r>
              <a:rPr lang="en-US" sz="2800" dirty="0"/>
              <a:t>Johnson CY, Sharp L, Cotton SC, Harris CA, Gray NM, Little J. Human papillomavirus infection and anxiety: analyses in women with low-grade cervical cytological abnormalities unaware of their infection status. </a:t>
            </a:r>
            <a:r>
              <a:rPr lang="en-US" sz="2800" dirty="0" err="1"/>
              <a:t>PLoS</a:t>
            </a:r>
            <a:r>
              <a:rPr lang="en-US" sz="2800" dirty="0"/>
              <a:t> One. 2011; 6(6):e21046. [PubMed: 21698168] </a:t>
            </a:r>
          </a:p>
          <a:p>
            <a:pPr marL="0" indent="0">
              <a:buNone/>
            </a:pPr>
            <a:r>
              <a:rPr lang="en-US" sz="2800" dirty="0"/>
              <a:t>Kessler RC, Berglund P, </a:t>
            </a:r>
            <a:r>
              <a:rPr lang="en-US" sz="2800" dirty="0" err="1"/>
              <a:t>Demler</a:t>
            </a:r>
            <a:r>
              <a:rPr lang="en-US" sz="2800" dirty="0"/>
              <a:t> O, Jin R, </a:t>
            </a:r>
            <a:r>
              <a:rPr lang="en-US" sz="2800" dirty="0" err="1"/>
              <a:t>Koretz</a:t>
            </a:r>
            <a:r>
              <a:rPr lang="en-US" sz="2800" dirty="0"/>
              <a:t> D, </a:t>
            </a:r>
            <a:r>
              <a:rPr lang="en-US" sz="2800" dirty="0" err="1"/>
              <a:t>Merikangas</a:t>
            </a:r>
            <a:r>
              <a:rPr lang="en-US" sz="2800" dirty="0"/>
              <a:t> KR, et al. The epidemiology of major depressive disorder: results from the National Comorbidity Survey Replication (NCS-R). JAMA. 2003; 289(23):3095–3105. [PubMed: 12813115] </a:t>
            </a:r>
          </a:p>
          <a:p>
            <a:pPr marL="0" indent="0">
              <a:buNone/>
            </a:pPr>
            <a:r>
              <a:rPr lang="en-US" sz="2800" dirty="0"/>
              <a:t>Liang JA, Sun LM, </a:t>
            </a:r>
            <a:r>
              <a:rPr lang="en-US" sz="2800" dirty="0" err="1"/>
              <a:t>Muo</a:t>
            </a:r>
            <a:r>
              <a:rPr lang="en-US" sz="2800" dirty="0"/>
              <a:t> CH, Sung FC, Chang SN, Kao CH. The analysis of depression and subsequent cancer risk in Taiwan. Cancer </a:t>
            </a:r>
            <a:r>
              <a:rPr lang="en-US" sz="2800" dirty="0" err="1"/>
              <a:t>Epidemiol</a:t>
            </a:r>
            <a:r>
              <a:rPr lang="en-US" sz="2800" dirty="0"/>
              <a:t>. </a:t>
            </a:r>
            <a:r>
              <a:rPr lang="en-US" sz="2800" dirty="0" err="1"/>
              <a:t>Biomark</a:t>
            </a:r>
            <a:r>
              <a:rPr lang="en-US" sz="2800" dirty="0"/>
              <a:t>. Prev. 2011; 20(3):473–475.</a:t>
            </a:r>
          </a:p>
          <a:p>
            <a:pPr marL="0" indent="0">
              <a:buNone/>
            </a:pPr>
            <a:r>
              <a:rPr lang="en-US" sz="2800" dirty="0" err="1"/>
              <a:t>Lippitz</a:t>
            </a:r>
            <a:r>
              <a:rPr lang="en-US" sz="2800" dirty="0"/>
              <a:t> BE. Cytokine patterns in patients with cancer: a systematic review. Lancet </a:t>
            </a:r>
            <a:r>
              <a:rPr lang="en-US" sz="2800" dirty="0" err="1"/>
              <a:t>Oncol</a:t>
            </a:r>
            <a:r>
              <a:rPr lang="en-US" sz="2800" dirty="0"/>
              <a:t>. 2013; 14(6):e218–e228. [PubMed: 23639322] </a:t>
            </a:r>
          </a:p>
          <a:p>
            <a:pPr marL="0" indent="0">
              <a:buNone/>
            </a:pPr>
            <a:r>
              <a:rPr lang="en-US" sz="2800" dirty="0"/>
              <a:t>Long N, Moore MA, Chen W, </a:t>
            </a:r>
            <a:r>
              <a:rPr lang="en-US" sz="2800" dirty="0" err="1"/>
              <a:t>Gao</a:t>
            </a:r>
            <a:r>
              <a:rPr lang="en-US" sz="2800" dirty="0"/>
              <a:t> CM, Lai MS, </a:t>
            </a:r>
            <a:r>
              <a:rPr lang="en-US" sz="2800" dirty="0" err="1"/>
              <a:t>Mizoue</a:t>
            </a:r>
            <a:r>
              <a:rPr lang="en-US" sz="2800" dirty="0"/>
              <a:t> T, et al. Cancer epidemiology and control in north-East Asia - past, present and future. Asian Pac. J. Cancer Prev. 2010; 11(</a:t>
            </a:r>
            <a:r>
              <a:rPr lang="en-US" sz="2800" dirty="0" err="1"/>
              <a:t>Suppl</a:t>
            </a:r>
            <a:r>
              <a:rPr lang="en-US" sz="2800" dirty="0"/>
              <a:t> 2):107–148. [PubMed: 20553072] </a:t>
            </a:r>
          </a:p>
          <a:p>
            <a:pPr marL="0" indent="0">
              <a:buNone/>
            </a:pPr>
            <a:r>
              <a:rPr lang="en-US" sz="2800" dirty="0"/>
              <a:t>McGee R, Williams S, Elwood M. Depression and the development of cancer: a meta-analysis. Soc. Sci. Med. 1994; 38(1):187–192. [PubMed: 8146710] </a:t>
            </a:r>
          </a:p>
          <a:p>
            <a:pPr marL="0" indent="0">
              <a:buNone/>
            </a:pPr>
            <a:r>
              <a:rPr lang="en-US" sz="2800" dirty="0"/>
              <a:t>Nicholson A, </a:t>
            </a:r>
            <a:r>
              <a:rPr lang="en-US" sz="2800" dirty="0" err="1"/>
              <a:t>Kuper</a:t>
            </a:r>
            <a:r>
              <a:rPr lang="en-US" sz="2800" dirty="0"/>
              <a:t> H, Hemingway H. Depression as an </a:t>
            </a:r>
            <a:r>
              <a:rPr lang="en-US" sz="2800" dirty="0" err="1"/>
              <a:t>aetiologic</a:t>
            </a:r>
            <a:r>
              <a:rPr lang="en-US" sz="2800" dirty="0"/>
              <a:t> and prognostic factor in coronary heart disease: a meta-analysis of 6362 events among 146,538 participants in 54 observational studies. Eur. Heart J. 2006; 27(23):2763–2774. [PubMed: 17082208] </a:t>
            </a:r>
          </a:p>
          <a:p>
            <a:pPr marL="0" indent="0">
              <a:buNone/>
            </a:pPr>
            <a:r>
              <a:rPr lang="en-US" sz="2800" dirty="0" err="1"/>
              <a:t>Nyklicek</a:t>
            </a:r>
            <a:r>
              <a:rPr lang="en-US" sz="2800" dirty="0"/>
              <a:t> I, </a:t>
            </a:r>
            <a:r>
              <a:rPr lang="en-US" sz="2800" dirty="0" err="1"/>
              <a:t>Louwman</a:t>
            </a:r>
            <a:r>
              <a:rPr lang="en-US" sz="2800" dirty="0"/>
              <a:t> WJ, Van </a:t>
            </a:r>
            <a:r>
              <a:rPr lang="en-US" sz="2800" dirty="0" err="1"/>
              <a:t>Nierop</a:t>
            </a:r>
            <a:r>
              <a:rPr lang="en-US" sz="2800" dirty="0"/>
              <a:t> PW, </a:t>
            </a:r>
            <a:r>
              <a:rPr lang="en-US" sz="2800" dirty="0" err="1"/>
              <a:t>Wijnands</a:t>
            </a:r>
            <a:r>
              <a:rPr lang="en-US" sz="2800" dirty="0"/>
              <a:t> CJ, </a:t>
            </a:r>
            <a:r>
              <a:rPr lang="en-US" sz="2800" dirty="0" err="1"/>
              <a:t>Coebergh</a:t>
            </a:r>
            <a:r>
              <a:rPr lang="en-US" sz="2800" dirty="0"/>
              <a:t> JW, Pop VJ. Depression and the lower risk for breast cancer development in middle-aged women: a prospective study. Psychol. Med. 2003; 33(6):1111–1117. [PubMed: 12946095] </a:t>
            </a:r>
            <a:endParaRPr lang="en-US" sz="2800" dirty="0"/>
          </a:p>
        </p:txBody>
      </p:sp>
    </p:spTree>
    <p:extLst>
      <p:ext uri="{BB962C8B-B14F-4D97-AF65-F5344CB8AC3E}">
        <p14:creationId xmlns:p14="http://schemas.microsoft.com/office/powerpoint/2010/main" val="19960771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sz="quarter" idx="13"/>
          </p:nvPr>
        </p:nvSpPr>
        <p:spPr>
          <a:xfrm>
            <a:off x="304800" y="-381000"/>
            <a:ext cx="8382000" cy="6248400"/>
          </a:xfrm>
        </p:spPr>
        <p:txBody>
          <a:bodyPr>
            <a:normAutofit fontScale="85000" lnSpcReduction="10000"/>
          </a:bodyPr>
          <a:lstStyle/>
          <a:p>
            <a:pPr marL="0" indent="0">
              <a:buNone/>
            </a:pPr>
            <a:endParaRPr lang="en-US" dirty="0"/>
          </a:p>
          <a:p>
            <a:pPr marL="0" indent="0">
              <a:buNone/>
            </a:pPr>
            <a:endParaRPr lang="en-US" dirty="0"/>
          </a:p>
          <a:p>
            <a:pPr marL="0" indent="0">
              <a:buNone/>
            </a:pPr>
            <a:endParaRPr lang="en-US" dirty="0"/>
          </a:p>
          <a:p>
            <a:pPr marL="0" indent="0">
              <a:buNone/>
            </a:pPr>
            <a:r>
              <a:rPr lang="en-US" dirty="0" err="1"/>
              <a:t>Oerlemans</a:t>
            </a:r>
            <a:r>
              <a:rPr lang="en-US" dirty="0"/>
              <a:t> ME, van den </a:t>
            </a:r>
            <a:r>
              <a:rPr lang="en-US" dirty="0" err="1"/>
              <a:t>Akker</a:t>
            </a:r>
            <a:r>
              <a:rPr lang="en-US" dirty="0"/>
              <a:t> M, </a:t>
            </a:r>
            <a:r>
              <a:rPr lang="en-US" dirty="0" err="1"/>
              <a:t>Schuurman</a:t>
            </a:r>
            <a:r>
              <a:rPr lang="en-US" dirty="0"/>
              <a:t> AG, </a:t>
            </a:r>
            <a:r>
              <a:rPr lang="en-US" dirty="0" err="1"/>
              <a:t>Kellen</a:t>
            </a:r>
            <a:r>
              <a:rPr lang="en-US" dirty="0"/>
              <a:t> E, </a:t>
            </a:r>
            <a:r>
              <a:rPr lang="en-US" dirty="0" err="1"/>
              <a:t>Buntinx</a:t>
            </a:r>
            <a:r>
              <a:rPr lang="en-US" dirty="0"/>
              <a:t> F. A meta-analysis on depression and subsequent cancer risk. </a:t>
            </a:r>
            <a:r>
              <a:rPr lang="en-US" dirty="0" err="1"/>
              <a:t>Clin</a:t>
            </a:r>
            <a:r>
              <a:rPr lang="en-US" dirty="0"/>
              <a:t>. </a:t>
            </a:r>
            <a:r>
              <a:rPr lang="en-US" dirty="0" err="1"/>
              <a:t>Pract</a:t>
            </a:r>
            <a:r>
              <a:rPr lang="en-US" dirty="0"/>
              <a:t>. </a:t>
            </a:r>
            <a:r>
              <a:rPr lang="en-US" dirty="0" err="1"/>
              <a:t>Epidemiol</a:t>
            </a:r>
            <a:r>
              <a:rPr lang="en-US" dirty="0"/>
              <a:t>. </a:t>
            </a:r>
            <a:r>
              <a:rPr lang="en-US" dirty="0" err="1"/>
              <a:t>Ment</a:t>
            </a:r>
            <a:r>
              <a:rPr lang="en-US" dirty="0"/>
              <a:t>. Health. 2007; 3:29. [PubMed: 18053168] </a:t>
            </a:r>
          </a:p>
          <a:p>
            <a:pPr marL="0" indent="0">
              <a:buNone/>
            </a:pPr>
            <a:r>
              <a:rPr lang="en-US" dirty="0"/>
              <a:t>Pan A, Sun Q, </a:t>
            </a:r>
            <a:r>
              <a:rPr lang="en-US" dirty="0" err="1"/>
              <a:t>Okereke</a:t>
            </a:r>
            <a:r>
              <a:rPr lang="en-US" dirty="0"/>
              <a:t> OI, </a:t>
            </a:r>
            <a:r>
              <a:rPr lang="en-US" dirty="0" err="1"/>
              <a:t>Rexrode</a:t>
            </a:r>
            <a:r>
              <a:rPr lang="en-US" dirty="0"/>
              <a:t> KM, Hu FB. Depression and risk of stroke morbidity and mortality: a meta-analysis and systematic review. JAMA. 2011; 306(11):1241–1249. [PubMed: 21934057] </a:t>
            </a:r>
          </a:p>
          <a:p>
            <a:pPr marL="0" indent="0">
              <a:buNone/>
            </a:pPr>
            <a:r>
              <a:rPr lang="en-US" dirty="0" err="1"/>
              <a:t>Penninx</a:t>
            </a:r>
            <a:r>
              <a:rPr lang="en-US" dirty="0"/>
              <a:t> BW, </a:t>
            </a:r>
            <a:r>
              <a:rPr lang="en-US" dirty="0" err="1"/>
              <a:t>Guralnik</a:t>
            </a:r>
            <a:r>
              <a:rPr lang="en-US" dirty="0"/>
              <a:t> JM, </a:t>
            </a:r>
            <a:r>
              <a:rPr lang="en-US" dirty="0" err="1"/>
              <a:t>Pahor</a:t>
            </a:r>
            <a:r>
              <a:rPr lang="en-US" dirty="0"/>
              <a:t> M, </a:t>
            </a:r>
            <a:r>
              <a:rPr lang="en-US" dirty="0" err="1"/>
              <a:t>Ferrucci</a:t>
            </a:r>
            <a:r>
              <a:rPr lang="en-US" dirty="0"/>
              <a:t> L, </a:t>
            </a:r>
            <a:r>
              <a:rPr lang="en-US" dirty="0" err="1"/>
              <a:t>Cerhan</a:t>
            </a:r>
            <a:r>
              <a:rPr lang="en-US" dirty="0"/>
              <a:t> JR, Wallace RB, et al. Chronically depressed mood and cancer risk in older persons. J. Natl. Cancer Inst. 1998; 90(24):1888–1893. [PubMed: 9862626] </a:t>
            </a:r>
          </a:p>
          <a:p>
            <a:pPr marL="0" indent="0">
              <a:buNone/>
            </a:pPr>
            <a:r>
              <a:rPr lang="en-US" dirty="0" err="1"/>
              <a:t>Possel</a:t>
            </a:r>
            <a:r>
              <a:rPr lang="en-US" dirty="0"/>
              <a:t> P, Adams E, Valentine JC. Depression as a risk factor for breast cancer: investigating methodological limitations in the literature. Cancer Causes Control. 2012; 23(8):1223–1229. [PubMed: 22706674] </a:t>
            </a:r>
          </a:p>
          <a:p>
            <a:pPr marL="0" indent="0">
              <a:buNone/>
            </a:pPr>
            <a:r>
              <a:rPr lang="en-US" dirty="0"/>
              <a:t>Spiegel D, Giese-Davis J. Depression and cancer: mechanisms and disease progression. Biol. Psychiatry. 2003; 54(3):269–282. [PubMed: 12893103] </a:t>
            </a:r>
          </a:p>
          <a:p>
            <a:pPr marL="0" indent="0">
              <a:buNone/>
            </a:pPr>
            <a:r>
              <a:rPr lang="en-US" dirty="0"/>
              <a:t>Spitzer RL, </a:t>
            </a:r>
            <a:r>
              <a:rPr lang="en-US" dirty="0" err="1"/>
              <a:t>Kroenke</a:t>
            </a:r>
            <a:r>
              <a:rPr lang="en-US" dirty="0"/>
              <a:t> K, Williams JB. Validation and utility of a self-report version of PRIME-MD: the PHQ primary care study. Primary Care Evaluation of Mental Disorders. Patient Health Questionnaire. JAMA. 1999; 282(18):1737–1744. [PubMed: 10568646] </a:t>
            </a:r>
          </a:p>
          <a:p>
            <a:pPr marL="0" indent="0">
              <a:buNone/>
            </a:pPr>
            <a:r>
              <a:rPr lang="en-US" dirty="0"/>
              <a:t>Van </a:t>
            </a:r>
            <a:r>
              <a:rPr lang="en-US" dirty="0" err="1"/>
              <a:t>Houdenhove</a:t>
            </a:r>
            <a:r>
              <a:rPr lang="en-US" dirty="0"/>
              <a:t> B, </a:t>
            </a:r>
            <a:r>
              <a:rPr lang="en-US" dirty="0" err="1"/>
              <a:t>Kempke</a:t>
            </a:r>
            <a:r>
              <a:rPr lang="en-US" dirty="0"/>
              <a:t> S, </a:t>
            </a:r>
            <a:r>
              <a:rPr lang="en-US" dirty="0" err="1"/>
              <a:t>Luyten</a:t>
            </a:r>
            <a:r>
              <a:rPr lang="en-US" dirty="0"/>
              <a:t> P. Psychiatric aspects of chronic fatigue syndrome and fibromyalgia. </a:t>
            </a:r>
            <a:r>
              <a:rPr lang="en-US" dirty="0" err="1"/>
              <a:t>Curr</a:t>
            </a:r>
            <a:r>
              <a:rPr lang="en-US" dirty="0"/>
              <a:t>. Psychiatry Rep. 2010; 12(3):208–214. [PubMed: 20425282] </a:t>
            </a:r>
          </a:p>
          <a:p>
            <a:pPr marL="0" indent="0">
              <a:buNone/>
            </a:pPr>
            <a:r>
              <a:rPr lang="en-US" dirty="0" err="1"/>
              <a:t>Walboomers</a:t>
            </a:r>
            <a:r>
              <a:rPr lang="en-US" dirty="0"/>
              <a:t> JM, Jacobs MV, Manos MM, Bosch FX, </a:t>
            </a:r>
            <a:r>
              <a:rPr lang="en-US" dirty="0" err="1"/>
              <a:t>Kummer</a:t>
            </a:r>
            <a:r>
              <a:rPr lang="en-US" dirty="0"/>
              <a:t> JA, Shah KV, et al. Human papillomavirus is a necessary cause of invasive cervical cancer worldwide. J. </a:t>
            </a:r>
            <a:r>
              <a:rPr lang="en-US" dirty="0" err="1"/>
              <a:t>Pathol</a:t>
            </a:r>
            <a:r>
              <a:rPr lang="en-US" dirty="0"/>
              <a:t>. 1999; 189(1):12–19. [PubMed: 10451482] </a:t>
            </a:r>
          </a:p>
          <a:p>
            <a:pPr marL="0" indent="0">
              <a:buNone/>
            </a:pPr>
            <a:r>
              <a:rPr lang="en-US" dirty="0"/>
              <a:t>World Health Organization. The Global Burden of Disease: 2004 Update. World Health Organization; Geneva: 2008. </a:t>
            </a:r>
          </a:p>
          <a:p>
            <a:pPr marL="0" indent="0">
              <a:buNone/>
            </a:pPr>
            <a:r>
              <a:rPr lang="en-US" dirty="0" err="1"/>
              <a:t>Zonderman</a:t>
            </a:r>
            <a:r>
              <a:rPr lang="en-US" dirty="0"/>
              <a:t> AB, Costa PT Jr. McCrae RR. Depression as a risk for cancer morbidity and mortality in a nationally representative sample. JAMA. 1989; 262(9):1191–1195. [PubMed: 2761060] </a:t>
            </a:r>
            <a:endParaRPr lang="en-US" dirty="0"/>
          </a:p>
        </p:txBody>
      </p:sp>
    </p:spTree>
    <p:extLst>
      <p:ext uri="{BB962C8B-B14F-4D97-AF65-F5344CB8AC3E}">
        <p14:creationId xmlns:p14="http://schemas.microsoft.com/office/powerpoint/2010/main" val="29482149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219200" y="152400"/>
            <a:ext cx="6629400" cy="4411564"/>
          </a:xfrm>
        </p:spPr>
      </p:pic>
      <p:sp>
        <p:nvSpPr>
          <p:cNvPr id="5" name="Rectangle 4"/>
          <p:cNvSpPr/>
          <p:nvPr/>
        </p:nvSpPr>
        <p:spPr>
          <a:xfrm>
            <a:off x="304800" y="4648200"/>
            <a:ext cx="8458200" cy="1015663"/>
          </a:xfrm>
          <a:prstGeom prst="rect">
            <a:avLst/>
          </a:prstGeom>
        </p:spPr>
        <p:txBody>
          <a:bodyPr wrap="square">
            <a:spAutoFit/>
          </a:bodyPr>
          <a:lstStyle/>
          <a:p>
            <a:r>
              <a:rPr lang="ro-RO" sz="2000" dirty="0" smtClean="0"/>
              <a:t>,,</a:t>
            </a:r>
            <a:r>
              <a:rPr lang="vi-VN" sz="2000" dirty="0" smtClean="0"/>
              <a:t>Nimic </a:t>
            </a:r>
            <a:r>
              <a:rPr lang="vi-VN" sz="2000" dirty="0"/>
              <a:t>în lumea asta nu ne poate distruge, dar ne putem distruge singuri tânjind mereu după lucrurile pe care nu le mai avem - şi gândindu-ne tot timpul la </a:t>
            </a:r>
            <a:r>
              <a:rPr lang="vi-VN" sz="2000" dirty="0" smtClean="0"/>
              <a:t>ele</a:t>
            </a:r>
            <a:r>
              <a:rPr lang="en-US" dirty="0" smtClean="0"/>
              <a:t>”</a:t>
            </a:r>
            <a:endParaRPr lang="en-US" dirty="0"/>
          </a:p>
        </p:txBody>
      </p:sp>
      <p:sp>
        <p:nvSpPr>
          <p:cNvPr id="6" name="Rectangle 5"/>
          <p:cNvSpPr/>
          <p:nvPr/>
        </p:nvSpPr>
        <p:spPr>
          <a:xfrm>
            <a:off x="4533900" y="5479197"/>
            <a:ext cx="3924300" cy="369332"/>
          </a:xfrm>
          <a:prstGeom prst="rect">
            <a:avLst/>
          </a:prstGeom>
        </p:spPr>
        <p:txBody>
          <a:bodyPr wrap="square">
            <a:spAutoFit/>
          </a:bodyPr>
          <a:lstStyle/>
          <a:p>
            <a:r>
              <a:rPr lang="en-US" i="1" dirty="0" err="1"/>
              <a:t>Pe</a:t>
            </a:r>
            <a:r>
              <a:rPr lang="en-US" i="1" dirty="0"/>
              <a:t> </a:t>
            </a:r>
            <a:r>
              <a:rPr lang="en-US" i="1" dirty="0" err="1"/>
              <a:t>aripile</a:t>
            </a:r>
            <a:r>
              <a:rPr lang="en-US" i="1" dirty="0"/>
              <a:t> </a:t>
            </a:r>
            <a:r>
              <a:rPr lang="en-US" i="1" dirty="0" err="1"/>
              <a:t>vântului</a:t>
            </a:r>
            <a:r>
              <a:rPr lang="en-US" dirty="0"/>
              <a:t> de </a:t>
            </a:r>
            <a:r>
              <a:rPr lang="en-US" b="1" dirty="0"/>
              <a:t>Margaret Mitchell</a:t>
            </a:r>
            <a:endParaRPr lang="en-US" dirty="0"/>
          </a:p>
        </p:txBody>
      </p:sp>
    </p:spTree>
    <p:extLst>
      <p:ext uri="{BB962C8B-B14F-4D97-AF65-F5344CB8AC3E}">
        <p14:creationId xmlns:p14="http://schemas.microsoft.com/office/powerpoint/2010/main" val="2867719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1295400"/>
            <a:ext cx="7924800" cy="4495800"/>
          </a:xfrm>
        </p:spPr>
        <p:txBody>
          <a:bodyPr>
            <a:normAutofit lnSpcReduction="10000"/>
          </a:bodyPr>
          <a:lstStyle/>
          <a:p>
            <a:r>
              <a:rPr lang="en-US" sz="2000" dirty="0" err="1" smtClean="0">
                <a:latin typeface="Book Antiqua" pitchFamily="18" charset="0"/>
                <a:cs typeface="Andalus" pitchFamily="18" charset="-78"/>
              </a:rPr>
              <a:t>Depresia</a:t>
            </a:r>
            <a:r>
              <a:rPr lang="en-US" sz="2000" dirty="0" smtClean="0">
                <a:latin typeface="Book Antiqua" pitchFamily="18" charset="0"/>
                <a:cs typeface="Andalus" pitchFamily="18" charset="-78"/>
              </a:rPr>
              <a:t>, </a:t>
            </a:r>
            <a:r>
              <a:rPr lang="en-US" sz="2000" dirty="0" err="1" smtClean="0">
                <a:latin typeface="Book Antiqua" pitchFamily="18" charset="0"/>
                <a:cs typeface="Andalus" pitchFamily="18" charset="-78"/>
              </a:rPr>
              <a:t>tulburarea</a:t>
            </a:r>
            <a:r>
              <a:rPr lang="en-US" sz="2000" dirty="0" smtClean="0">
                <a:latin typeface="Book Antiqua" pitchFamily="18" charset="0"/>
                <a:cs typeface="Andalus" pitchFamily="18" charset="-78"/>
              </a:rPr>
              <a:t> </a:t>
            </a:r>
            <a:r>
              <a:rPr lang="en-US" sz="2000" dirty="0" err="1" smtClean="0">
                <a:latin typeface="Book Antiqua" pitchFamily="18" charset="0"/>
                <a:cs typeface="Andalus" pitchFamily="18" charset="-78"/>
              </a:rPr>
              <a:t>psihic</a:t>
            </a:r>
            <a:r>
              <a:rPr lang="ro-RO" sz="2000" dirty="0" smtClean="0">
                <a:latin typeface="Book Antiqua" pitchFamily="18" charset="0"/>
                <a:cs typeface="Andalus" pitchFamily="18" charset="-78"/>
              </a:rPr>
              <a:t>ă</a:t>
            </a:r>
            <a:r>
              <a:rPr lang="en-US" sz="2000" dirty="0" smtClean="0">
                <a:latin typeface="Book Antiqua" pitchFamily="18" charset="0"/>
                <a:cs typeface="Andalus" pitchFamily="18" charset="-78"/>
              </a:rPr>
              <a:t> </a:t>
            </a:r>
            <a:r>
              <a:rPr lang="en-US" sz="2000" dirty="0" err="1" smtClean="0">
                <a:latin typeface="Book Antiqua" pitchFamily="18" charset="0"/>
                <a:cs typeface="Andalus" pitchFamily="18" charset="-78"/>
              </a:rPr>
              <a:t>caracterizat</a:t>
            </a:r>
            <a:r>
              <a:rPr lang="ro-RO" sz="2000" dirty="0">
                <a:latin typeface="Book Antiqua" pitchFamily="18" charset="0"/>
                <a:cs typeface="Andalus" pitchFamily="18" charset="-78"/>
              </a:rPr>
              <a:t>ă</a:t>
            </a:r>
            <a:r>
              <a:rPr lang="en-US" sz="2000" dirty="0" smtClean="0">
                <a:latin typeface="Book Antiqua" pitchFamily="18" charset="0"/>
                <a:cs typeface="Andalus" pitchFamily="18" charset="-78"/>
              </a:rPr>
              <a:t> </a:t>
            </a:r>
            <a:r>
              <a:rPr lang="en-US" sz="2000" dirty="0" err="1" smtClean="0">
                <a:latin typeface="Book Antiqua" pitchFamily="18" charset="0"/>
                <a:cs typeface="Andalus" pitchFamily="18" charset="-78"/>
              </a:rPr>
              <a:t>prin</a:t>
            </a:r>
            <a:r>
              <a:rPr lang="en-US" sz="2000" dirty="0" smtClean="0">
                <a:latin typeface="Book Antiqua" pitchFamily="18" charset="0"/>
                <a:cs typeface="Andalus" pitchFamily="18" charset="-78"/>
              </a:rPr>
              <a:t> stare de spirit </a:t>
            </a:r>
            <a:r>
              <a:rPr lang="en-US" sz="2000" dirty="0" err="1" smtClean="0">
                <a:latin typeface="Book Antiqua" pitchFamily="18" charset="0"/>
                <a:cs typeface="Andalus" pitchFamily="18" charset="-78"/>
              </a:rPr>
              <a:t>extrem</a:t>
            </a:r>
            <a:r>
              <a:rPr lang="en-US" sz="2000" dirty="0" smtClean="0">
                <a:latin typeface="Book Antiqua" pitchFamily="18" charset="0"/>
                <a:cs typeface="Andalus" pitchFamily="18" charset="-78"/>
              </a:rPr>
              <a:t> de </a:t>
            </a:r>
            <a:r>
              <a:rPr lang="en-US" sz="2000" dirty="0" err="1" smtClean="0">
                <a:latin typeface="Book Antiqua" pitchFamily="18" charset="0"/>
                <a:cs typeface="Andalus" pitchFamily="18" charset="-78"/>
              </a:rPr>
              <a:t>sc</a:t>
            </a:r>
            <a:r>
              <a:rPr lang="ro-RO" sz="2000" dirty="0" smtClean="0">
                <a:latin typeface="Book Antiqua" pitchFamily="18" charset="0"/>
                <a:cs typeface="Andalus" pitchFamily="18" charset="-78"/>
              </a:rPr>
              <a:t>ă</a:t>
            </a:r>
            <a:r>
              <a:rPr lang="en-US" sz="2000" dirty="0" err="1" smtClean="0">
                <a:latin typeface="Book Antiqua" pitchFamily="18" charset="0"/>
                <a:cs typeface="Andalus" pitchFamily="18" charset="-78"/>
              </a:rPr>
              <a:t>zut</a:t>
            </a:r>
            <a:r>
              <a:rPr lang="ro-RO" sz="2000" dirty="0" smtClean="0">
                <a:latin typeface="Book Antiqua" pitchFamily="18" charset="0"/>
                <a:cs typeface="Andalus" pitchFamily="18" charset="-78"/>
              </a:rPr>
              <a:t>ă</a:t>
            </a:r>
            <a:r>
              <a:rPr lang="en-US" sz="2000" dirty="0" smtClean="0">
                <a:latin typeface="Book Antiqua" pitchFamily="18" charset="0"/>
                <a:cs typeface="Andalus" pitchFamily="18" charset="-78"/>
              </a:rPr>
              <a:t> </a:t>
            </a:r>
            <a:r>
              <a:rPr lang="en-US" sz="2000" dirty="0" err="1" smtClean="0">
                <a:latin typeface="Book Antiqua" pitchFamily="18" charset="0"/>
                <a:cs typeface="Andalus" pitchFamily="18" charset="-78"/>
              </a:rPr>
              <a:t>si</a:t>
            </a:r>
            <a:r>
              <a:rPr lang="en-US" sz="2000" dirty="0" smtClean="0">
                <a:latin typeface="Book Antiqua" pitchFamily="18" charset="0"/>
                <a:cs typeface="Andalus" pitchFamily="18" charset="-78"/>
              </a:rPr>
              <a:t> </a:t>
            </a:r>
            <a:r>
              <a:rPr lang="en-US" sz="2000" dirty="0" err="1" smtClean="0">
                <a:latin typeface="Book Antiqua" pitchFamily="18" charset="0"/>
                <a:cs typeface="Andalus" pitchFamily="18" charset="-78"/>
              </a:rPr>
              <a:t>lipsa</a:t>
            </a:r>
            <a:r>
              <a:rPr lang="en-US" sz="2000" dirty="0" smtClean="0">
                <a:latin typeface="Book Antiqua" pitchFamily="18" charset="0"/>
                <a:cs typeface="Andalus" pitchFamily="18" charset="-78"/>
              </a:rPr>
              <a:t> </a:t>
            </a:r>
            <a:r>
              <a:rPr lang="en-US" sz="2000" dirty="0" err="1" smtClean="0">
                <a:latin typeface="Book Antiqua" pitchFamily="18" charset="0"/>
                <a:cs typeface="Andalus" pitchFamily="18" charset="-78"/>
              </a:rPr>
              <a:t>interesului</a:t>
            </a:r>
            <a:r>
              <a:rPr lang="en-US" sz="2000" dirty="0" smtClean="0">
                <a:latin typeface="Book Antiqua" pitchFamily="18" charset="0"/>
                <a:cs typeface="Andalus" pitchFamily="18" charset="-78"/>
              </a:rPr>
              <a:t> </a:t>
            </a:r>
            <a:r>
              <a:rPr lang="en-US" sz="2000" dirty="0" err="1" smtClean="0">
                <a:latin typeface="Book Antiqua" pitchFamily="18" charset="0"/>
                <a:cs typeface="Andalus" pitchFamily="18" charset="-78"/>
              </a:rPr>
              <a:t>pentru</a:t>
            </a:r>
            <a:r>
              <a:rPr lang="en-US" sz="2000" dirty="0" smtClean="0">
                <a:latin typeface="Book Antiqua" pitchFamily="18" charset="0"/>
                <a:cs typeface="Andalus" pitchFamily="18" charset="-78"/>
              </a:rPr>
              <a:t> </a:t>
            </a:r>
            <a:r>
              <a:rPr lang="en-US" sz="2000" dirty="0" err="1" smtClean="0">
                <a:latin typeface="Book Antiqua" pitchFamily="18" charset="0"/>
                <a:cs typeface="Andalus" pitchFamily="18" charset="-78"/>
              </a:rPr>
              <a:t>activit</a:t>
            </a:r>
            <a:r>
              <a:rPr lang="ro-RO" sz="2000" dirty="0" smtClean="0">
                <a:latin typeface="Book Antiqua" pitchFamily="18" charset="0"/>
                <a:cs typeface="Andalus" pitchFamily="18" charset="-78"/>
              </a:rPr>
              <a:t>ăț</a:t>
            </a:r>
            <a:r>
              <a:rPr lang="en-US" sz="2000" dirty="0" err="1" smtClean="0">
                <a:latin typeface="Book Antiqua" pitchFamily="18" charset="0"/>
                <a:cs typeface="Andalus" pitchFamily="18" charset="-78"/>
              </a:rPr>
              <a:t>ile</a:t>
            </a:r>
            <a:r>
              <a:rPr lang="en-US" sz="2000" dirty="0" smtClean="0">
                <a:latin typeface="Book Antiqua" pitchFamily="18" charset="0"/>
                <a:cs typeface="Andalus" pitchFamily="18" charset="-78"/>
              </a:rPr>
              <a:t> de </a:t>
            </a:r>
            <a:r>
              <a:rPr lang="en-US" sz="2000" dirty="0" err="1" smtClean="0">
                <a:latin typeface="Book Antiqua" pitchFamily="18" charset="0"/>
                <a:cs typeface="Andalus" pitchFamily="18" charset="-78"/>
              </a:rPr>
              <a:t>zi</a:t>
            </a:r>
            <a:r>
              <a:rPr lang="en-US" sz="2000" dirty="0" smtClean="0">
                <a:latin typeface="Book Antiqua" pitchFamily="18" charset="0"/>
                <a:cs typeface="Andalus" pitchFamily="18" charset="-78"/>
              </a:rPr>
              <a:t> cu </a:t>
            </a:r>
            <a:r>
              <a:rPr lang="en-US" sz="2000" dirty="0" err="1" smtClean="0">
                <a:latin typeface="Book Antiqua" pitchFamily="18" charset="0"/>
                <a:cs typeface="Andalus" pitchFamily="18" charset="-78"/>
              </a:rPr>
              <a:t>zi</a:t>
            </a:r>
            <a:r>
              <a:rPr lang="en-US" sz="2000" dirty="0" smtClean="0">
                <a:latin typeface="Book Antiqua" pitchFamily="18" charset="0"/>
                <a:cs typeface="Andalus" pitchFamily="18" charset="-78"/>
              </a:rPr>
              <a:t>, </a:t>
            </a:r>
            <a:r>
              <a:rPr lang="en-US" sz="2000" dirty="0" err="1" smtClean="0">
                <a:latin typeface="Book Antiqua" pitchFamily="18" charset="0"/>
                <a:cs typeface="Andalus" pitchFamily="18" charset="-78"/>
              </a:rPr>
              <a:t>este</a:t>
            </a:r>
            <a:r>
              <a:rPr lang="en-US" sz="2000" dirty="0" smtClean="0">
                <a:latin typeface="Book Antiqua" pitchFamily="18" charset="0"/>
                <a:cs typeface="Andalus" pitchFamily="18" charset="-78"/>
              </a:rPr>
              <a:t> </a:t>
            </a:r>
            <a:r>
              <a:rPr lang="en-US" sz="2000" dirty="0" err="1" smtClean="0">
                <a:latin typeface="Book Antiqua" pitchFamily="18" charset="0"/>
                <a:cs typeface="Andalus" pitchFamily="18" charset="-78"/>
              </a:rPr>
              <a:t>asociat</a:t>
            </a:r>
            <a:r>
              <a:rPr lang="ro-RO" sz="2000" dirty="0" smtClean="0">
                <a:latin typeface="Book Antiqua" pitchFamily="18" charset="0"/>
                <a:cs typeface="Andalus" pitchFamily="18" charset="-78"/>
              </a:rPr>
              <a:t>ă</a:t>
            </a:r>
            <a:r>
              <a:rPr lang="en-US" sz="2000" dirty="0" smtClean="0">
                <a:latin typeface="Book Antiqua" pitchFamily="18" charset="0"/>
                <a:cs typeface="Andalus" pitchFamily="18" charset="-78"/>
              </a:rPr>
              <a:t> cu </a:t>
            </a:r>
            <a:r>
              <a:rPr lang="en-US" sz="2000" dirty="0" err="1" smtClean="0">
                <a:latin typeface="Book Antiqua" pitchFamily="18" charset="0"/>
                <a:cs typeface="Andalus" pitchFamily="18" charset="-78"/>
              </a:rPr>
              <a:t>modific</a:t>
            </a:r>
            <a:r>
              <a:rPr lang="ro-RO" sz="2000" dirty="0" smtClean="0">
                <a:latin typeface="Book Antiqua" pitchFamily="18" charset="0"/>
                <a:cs typeface="Andalus" pitchFamily="18" charset="-78"/>
              </a:rPr>
              <a:t>ă</a:t>
            </a:r>
            <a:r>
              <a:rPr lang="en-US" sz="2000" dirty="0" err="1" smtClean="0">
                <a:latin typeface="Book Antiqua" pitchFamily="18" charset="0"/>
                <a:cs typeface="Andalus" pitchFamily="18" charset="-78"/>
              </a:rPr>
              <a:t>ri</a:t>
            </a:r>
            <a:r>
              <a:rPr lang="en-US" sz="2000" dirty="0" smtClean="0">
                <a:latin typeface="Book Antiqua" pitchFamily="18" charset="0"/>
                <a:cs typeface="Andalus" pitchFamily="18" charset="-78"/>
              </a:rPr>
              <a:t> </a:t>
            </a:r>
            <a:r>
              <a:rPr lang="en-US" sz="2000" dirty="0" err="1" smtClean="0">
                <a:latin typeface="Book Antiqua" pitchFamily="18" charset="0"/>
                <a:cs typeface="Andalus" pitchFamily="18" charset="-78"/>
              </a:rPr>
              <a:t>biologice</a:t>
            </a:r>
            <a:r>
              <a:rPr lang="en-US" sz="2000" dirty="0" smtClean="0">
                <a:latin typeface="Book Antiqua" pitchFamily="18" charset="0"/>
                <a:cs typeface="Andalus" pitchFamily="18" charset="-78"/>
              </a:rPr>
              <a:t> </a:t>
            </a:r>
            <a:r>
              <a:rPr lang="en-US" sz="2000" dirty="0" err="1" smtClean="0">
                <a:latin typeface="Book Antiqua" pitchFamily="18" charset="0"/>
                <a:cs typeface="Andalus" pitchFamily="18" charset="-78"/>
              </a:rPr>
              <a:t>ce</a:t>
            </a:r>
            <a:r>
              <a:rPr lang="en-US" sz="2000" dirty="0" smtClean="0">
                <a:latin typeface="Book Antiqua" pitchFamily="18" charset="0"/>
                <a:cs typeface="Andalus" pitchFamily="18" charset="-78"/>
              </a:rPr>
              <a:t> include </a:t>
            </a:r>
            <a:r>
              <a:rPr lang="en-US" sz="2000" dirty="0" err="1" smtClean="0">
                <a:latin typeface="Book Antiqua" pitchFamily="18" charset="0"/>
                <a:cs typeface="Andalus" pitchFamily="18" charset="-78"/>
              </a:rPr>
              <a:t>niveluri</a:t>
            </a:r>
            <a:r>
              <a:rPr lang="en-US" sz="2000" dirty="0" smtClean="0">
                <a:latin typeface="Book Antiqua" pitchFamily="18" charset="0"/>
                <a:cs typeface="Andalus" pitchFamily="18" charset="-78"/>
              </a:rPr>
              <a:t> </a:t>
            </a:r>
            <a:r>
              <a:rPr lang="en-US" sz="2000" dirty="0" err="1" smtClean="0">
                <a:latin typeface="Book Antiqua" pitchFamily="18" charset="0"/>
                <a:cs typeface="Andalus" pitchFamily="18" charset="-78"/>
              </a:rPr>
              <a:t>crescute</a:t>
            </a:r>
            <a:r>
              <a:rPr lang="en-US" sz="2000" dirty="0" smtClean="0">
                <a:latin typeface="Book Antiqua" pitchFamily="18" charset="0"/>
                <a:cs typeface="Andalus" pitchFamily="18" charset="-78"/>
              </a:rPr>
              <a:t> de </a:t>
            </a:r>
            <a:r>
              <a:rPr lang="en-US" sz="2000" dirty="0" err="1" smtClean="0">
                <a:latin typeface="Book Antiqua" pitchFamily="18" charset="0"/>
                <a:cs typeface="Andalus" pitchFamily="18" charset="-78"/>
              </a:rPr>
              <a:t>cortizon</a:t>
            </a:r>
            <a:r>
              <a:rPr lang="en-US" sz="2000" dirty="0" smtClean="0">
                <a:latin typeface="Book Antiqua" pitchFamily="18" charset="0"/>
                <a:cs typeface="Andalus" pitchFamily="18" charset="-78"/>
              </a:rPr>
              <a:t> </a:t>
            </a:r>
            <a:r>
              <a:rPr lang="ro-RO" sz="2000" dirty="0" err="1">
                <a:latin typeface="Book Antiqua" pitchFamily="18" charset="0"/>
                <a:cs typeface="Andalus" pitchFamily="18" charset="-78"/>
              </a:rPr>
              <a:t>ș</a:t>
            </a:r>
            <a:r>
              <a:rPr lang="en-US" sz="2000" dirty="0" smtClean="0">
                <a:latin typeface="Book Antiqua" pitchFamily="18" charset="0"/>
                <a:cs typeface="Andalus" pitchFamily="18" charset="-78"/>
              </a:rPr>
              <a:t>i </a:t>
            </a:r>
            <a:r>
              <a:rPr lang="en-US" sz="2000" dirty="0" err="1" smtClean="0">
                <a:latin typeface="Book Antiqua" pitchFamily="18" charset="0"/>
                <a:cs typeface="Andalus" pitchFamily="18" charset="-78"/>
              </a:rPr>
              <a:t>absen</a:t>
            </a:r>
            <a:r>
              <a:rPr lang="ro-RO" sz="2000" dirty="0" smtClean="0">
                <a:latin typeface="Book Antiqua" pitchFamily="18" charset="0"/>
                <a:cs typeface="Andalus" pitchFamily="18" charset="-78"/>
              </a:rPr>
              <a:t>ț</a:t>
            </a:r>
            <a:r>
              <a:rPr lang="en-US" sz="2000" dirty="0" smtClean="0">
                <a:latin typeface="Book Antiqua" pitchFamily="18" charset="0"/>
                <a:cs typeface="Andalus" pitchFamily="18" charset="-78"/>
              </a:rPr>
              <a:t>a r</a:t>
            </a:r>
            <a:r>
              <a:rPr lang="ro-RO" sz="2000" dirty="0" smtClean="0">
                <a:latin typeface="Book Antiqua" pitchFamily="18" charset="0"/>
                <a:cs typeface="Andalus" pitchFamily="18" charset="-78"/>
              </a:rPr>
              <a:t>ă</a:t>
            </a:r>
            <a:r>
              <a:rPr lang="en-US" sz="2000" dirty="0" err="1" smtClean="0">
                <a:latin typeface="Book Antiqua" pitchFamily="18" charset="0"/>
                <a:cs typeface="Andalus" pitchFamily="18" charset="-78"/>
              </a:rPr>
              <a:t>spunsului</a:t>
            </a:r>
            <a:r>
              <a:rPr lang="en-US" sz="2000" dirty="0" smtClean="0">
                <a:latin typeface="Book Antiqua" pitchFamily="18" charset="0"/>
                <a:cs typeface="Andalus" pitchFamily="18" charset="-78"/>
              </a:rPr>
              <a:t> normal de </a:t>
            </a:r>
            <a:r>
              <a:rPr lang="en-US" sz="2000" dirty="0" err="1" smtClean="0">
                <a:latin typeface="Book Antiqua" pitchFamily="18" charset="0"/>
                <a:cs typeface="Andalus" pitchFamily="18" charset="-78"/>
              </a:rPr>
              <a:t>suprimare</a:t>
            </a:r>
            <a:r>
              <a:rPr lang="en-US" sz="2000" dirty="0" smtClean="0">
                <a:latin typeface="Book Antiqua" pitchFamily="18" charset="0"/>
                <a:cs typeface="Andalus" pitchFamily="18" charset="-78"/>
              </a:rPr>
              <a:t> a </a:t>
            </a:r>
            <a:r>
              <a:rPr lang="en-US" sz="2000" dirty="0" err="1" smtClean="0">
                <a:latin typeface="Book Antiqua" pitchFamily="18" charset="0"/>
                <a:cs typeface="Andalus" pitchFamily="18" charset="-78"/>
              </a:rPr>
              <a:t>cortizonului</a:t>
            </a:r>
            <a:r>
              <a:rPr lang="en-US" sz="2000" dirty="0" smtClean="0">
                <a:latin typeface="Book Antiqua" pitchFamily="18" charset="0"/>
                <a:cs typeface="Andalus" pitchFamily="18" charset="-78"/>
              </a:rPr>
              <a:t>.</a:t>
            </a:r>
            <a:endParaRPr lang="ro-RO" sz="2000" dirty="0" smtClean="0">
              <a:latin typeface="Book Antiqua" pitchFamily="18" charset="0"/>
              <a:cs typeface="Andalus" pitchFamily="18" charset="-78"/>
            </a:endParaRPr>
          </a:p>
          <a:p>
            <a:r>
              <a:rPr lang="ro-RO" sz="2000" dirty="0" smtClean="0">
                <a:latin typeface="Book Antiqua" pitchFamily="18" charset="0"/>
                <a:cs typeface="Andalus" pitchFamily="18" charset="-78"/>
              </a:rPr>
              <a:t>Este asociată cu o morbiditate substanțială, nu numai din cazul dizabilității asociate cu simptomele , ci și din cauza asocierii cu alte boli cronice care au o componentă inflamatorie, cum ar fi AVC-ul , bolile cardiovasculare, diabetul zaharat, fibromialgia, cancerul.</a:t>
            </a:r>
          </a:p>
          <a:p>
            <a:r>
              <a:rPr lang="ro-RO" sz="2000" dirty="0" smtClean="0">
                <a:latin typeface="Book Antiqua" pitchFamily="18" charset="0"/>
                <a:cs typeface="Andalus" pitchFamily="18" charset="-78"/>
              </a:rPr>
              <a:t>Studiile recente vorbesc despre cancer, ca și o consecință a depresiei, iar cancerele mediate hormonal ar fi cele mai frecvente, de exemplu: cancerul de prostată, cancerul mamar, cancerul de col uterin.</a:t>
            </a:r>
          </a:p>
          <a:p>
            <a:endParaRPr lang="en-US" dirty="0" smtClean="0"/>
          </a:p>
        </p:txBody>
      </p:sp>
      <p:sp>
        <p:nvSpPr>
          <p:cNvPr id="4" name="TextBox 3"/>
          <p:cNvSpPr txBox="1"/>
          <p:nvPr/>
        </p:nvSpPr>
        <p:spPr>
          <a:xfrm>
            <a:off x="653143" y="380609"/>
            <a:ext cx="3733800" cy="523220"/>
          </a:xfrm>
          <a:prstGeom prst="rect">
            <a:avLst/>
          </a:prstGeom>
          <a:noFill/>
        </p:spPr>
        <p:txBody>
          <a:bodyPr wrap="square" rtlCol="0">
            <a:spAutoFit/>
          </a:bodyPr>
          <a:lstStyle/>
          <a:p>
            <a:r>
              <a:rPr lang="ro-RO" sz="2800" b="1" dirty="0" smtClean="0">
                <a:effectLst>
                  <a:outerShdw blurRad="38100" dist="38100" dir="2700000" algn="tl">
                    <a:srgbClr val="000000">
                      <a:alpha val="43137"/>
                    </a:srgbClr>
                  </a:outerShdw>
                </a:effectLst>
              </a:rPr>
              <a:t>INTRODUCERE</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75332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838200"/>
            <a:ext cx="8077200" cy="5791200"/>
          </a:xfrm>
        </p:spPr>
        <p:txBody>
          <a:bodyPr>
            <a:noAutofit/>
          </a:bodyPr>
          <a:lstStyle/>
          <a:p>
            <a:r>
              <a:rPr lang="ro-RO" sz="2000" dirty="0" smtClean="0">
                <a:latin typeface="Book Antiqua" pitchFamily="18" charset="0"/>
              </a:rPr>
              <a:t>Legătura dintre depresie și cancer, din punct de vedere biologic, nu a fost complet elucidată, deși există mai multe ipoteze legate de substanțe eliberate atât de celulele canceroase, cât și de celulele sistemului imunitar la locul invaziei neoplazice. Astfel, se speculează că stările depresive pot crește riscul de dezvoltare a cancerului sau alimentarea evoluției unuia deja existent. Ipotezele se referă la legături imunologice și nervos centrale. Activarea imună și inflamația persistentă din neoplazii conduce la eliberarea ăn plasmă a unor substanțe ce poartă numele de citokine proinflamatrii care, experimental, s-a dovedit că pot genera depresie prin interferarea cu axa hipotalamo-hipofizo-corticosuprarenaliană pe care o dereglează, metabolismul adrenalinei și a noradrenalinei și activitatea sistemului limbic.</a:t>
            </a:r>
            <a:endParaRPr lang="en-US" sz="2000" dirty="0">
              <a:latin typeface="Book Antiqua" pitchFamily="18" charset="0"/>
            </a:endParaRPr>
          </a:p>
        </p:txBody>
      </p:sp>
    </p:spTree>
    <p:extLst>
      <p:ext uri="{BB962C8B-B14F-4D97-AF65-F5344CB8AC3E}">
        <p14:creationId xmlns:p14="http://schemas.microsoft.com/office/powerpoint/2010/main" val="2256978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52400"/>
            <a:ext cx="7924800" cy="4114800"/>
          </a:xfrm>
        </p:spPr>
        <p:txBody>
          <a:bodyPr>
            <a:noAutofit/>
          </a:bodyPr>
          <a:lstStyle/>
          <a:p>
            <a:r>
              <a:rPr lang="ro-RO" sz="2000" dirty="0" smtClean="0">
                <a:latin typeface="Book Antiqua" pitchFamily="18" charset="0"/>
              </a:rPr>
              <a:t>În efortul de a examina relația dintre depresie și cancer, s-au folosit datele dintru-un studiu corean de prevenire a cancerului. Această cohortă include peste 600000 de participanți ceea ce ne permite analiza în funcție de sex și de tipul de cancer specific.</a:t>
            </a:r>
            <a:endParaRPr lang="ro-RO" sz="2000" dirty="0">
              <a:latin typeface="Book Antiqua" pitchFamily="18" charset="0"/>
            </a:endParaRPr>
          </a:p>
          <a:p>
            <a:r>
              <a:rPr lang="ro-RO" sz="2000" dirty="0" smtClean="0">
                <a:latin typeface="Book Antiqua" pitchFamily="18" charset="0"/>
              </a:rPr>
              <a:t>KCPS este un studiu de cohortă realizat pe muncitori sud-coreeni și persoane aflate în întreținerea acestora. Participanții eligibili au fost asigurați de către Serviciul de Asigurări Medicale bienale în cursul anilor 1992-1995. </a:t>
            </a:r>
          </a:p>
          <a:p>
            <a:r>
              <a:rPr lang="ro-RO" sz="2000" dirty="0" smtClean="0">
                <a:latin typeface="Book Antiqua" pitchFamily="18" charset="0"/>
              </a:rPr>
              <a:t>S-au inclus în studiul 1220697 indivizi ( 797959 bărbați și 422738 femei) cu vârste cuprinse între 30 și 64 ani care au participar la evluarea medicală susținută o data la doi ani, în 1992 și 1994 , evaluare ce a inclus și un chestionar de evaluare a depresiei. Acest chestionar a fost completat de 623419 participanți. Din aceștia s-au exclus 3,1% din cauza lipsei unor iformații și 2594 din cauza unui istoric al unei forme de cancer.</a:t>
            </a:r>
          </a:p>
          <a:p>
            <a:r>
              <a:rPr lang="ro-RO" sz="2000" dirty="0" smtClean="0">
                <a:latin typeface="Book Antiqua" pitchFamily="18" charset="0"/>
              </a:rPr>
              <a:t>Eșantionul final a cuprins 546514 participanți, din care 502297 bărbați și 99478 femei.</a:t>
            </a:r>
            <a:endParaRPr lang="en-US" sz="2000" dirty="0">
              <a:latin typeface="Book Antiqua" pitchFamily="18" charset="0"/>
            </a:endParaRPr>
          </a:p>
        </p:txBody>
      </p:sp>
    </p:spTree>
    <p:extLst>
      <p:ext uri="{BB962C8B-B14F-4D97-AF65-F5344CB8AC3E}">
        <p14:creationId xmlns:p14="http://schemas.microsoft.com/office/powerpoint/2010/main" val="1490716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924800" cy="1143000"/>
          </a:xfrm>
        </p:spPr>
        <p:txBody>
          <a:bodyPr/>
          <a:lstStyle/>
          <a:p>
            <a:r>
              <a:rPr lang="ro-RO" dirty="0" smtClean="0"/>
              <a:t>Constatarea depresiei</a:t>
            </a:r>
            <a:endParaRPr lang="en-US" dirty="0"/>
          </a:p>
        </p:txBody>
      </p:sp>
      <p:sp>
        <p:nvSpPr>
          <p:cNvPr id="3" name="Content Placeholder 2"/>
          <p:cNvSpPr>
            <a:spLocks noGrp="1"/>
          </p:cNvSpPr>
          <p:nvPr>
            <p:ph sz="quarter" idx="13"/>
          </p:nvPr>
        </p:nvSpPr>
        <p:spPr>
          <a:xfrm>
            <a:off x="609600" y="1143000"/>
            <a:ext cx="7924800" cy="4114800"/>
          </a:xfrm>
        </p:spPr>
        <p:txBody>
          <a:bodyPr>
            <a:noAutofit/>
          </a:bodyPr>
          <a:lstStyle/>
          <a:p>
            <a:r>
              <a:rPr lang="ro-RO" sz="1800" dirty="0" smtClean="0">
                <a:latin typeface="Book Antiqua" pitchFamily="18" charset="0"/>
              </a:rPr>
              <a:t>A  fost elaborat un scurt chestionar pentru a evalua depresia în funcție de criteriile de diagnostic ale Episodului depresiv major din DSM IV.</a:t>
            </a:r>
          </a:p>
          <a:p>
            <a:r>
              <a:rPr lang="ro-RO" sz="1800" dirty="0" smtClean="0">
                <a:latin typeface="Book Antiqua" pitchFamily="18" charset="0"/>
              </a:rPr>
              <a:t>Subiecții studiului au răspuns prin DA sau NU la 9 întrebări ce urmăreau anumite simptome.</a:t>
            </a:r>
          </a:p>
          <a:p>
            <a:r>
              <a:rPr lang="ro-RO" sz="1800" dirty="0" smtClean="0">
                <a:latin typeface="Book Antiqua" pitchFamily="18" charset="0"/>
              </a:rPr>
              <a:t>Depresia majoră a fost susținută de 2 răspunsuri pozitive la unul dintre simpomele ,, stare depresivă</a:t>
            </a:r>
            <a:r>
              <a:rPr lang="en-US" sz="1800" dirty="0" smtClean="0">
                <a:latin typeface="Book Antiqua" pitchFamily="18" charset="0"/>
              </a:rPr>
              <a:t>” </a:t>
            </a:r>
            <a:r>
              <a:rPr lang="en-US" sz="1800" dirty="0" err="1" smtClean="0">
                <a:latin typeface="Book Antiqua" pitchFamily="18" charset="0"/>
              </a:rPr>
              <a:t>sau</a:t>
            </a:r>
            <a:r>
              <a:rPr lang="en-US" sz="1800" dirty="0" smtClean="0">
                <a:latin typeface="Book Antiqua" pitchFamily="18" charset="0"/>
              </a:rPr>
              <a:t> ,, </a:t>
            </a:r>
            <a:r>
              <a:rPr lang="en-US" sz="1800" dirty="0" err="1" smtClean="0">
                <a:latin typeface="Book Antiqua" pitchFamily="18" charset="0"/>
              </a:rPr>
              <a:t>pierderea</a:t>
            </a:r>
            <a:r>
              <a:rPr lang="en-US" sz="1800" dirty="0" smtClean="0">
                <a:latin typeface="Book Antiqua" pitchFamily="18" charset="0"/>
              </a:rPr>
              <a:t> </a:t>
            </a:r>
            <a:r>
              <a:rPr lang="en-US" sz="1800" dirty="0" err="1" smtClean="0">
                <a:latin typeface="Book Antiqua" pitchFamily="18" charset="0"/>
              </a:rPr>
              <a:t>interesului</a:t>
            </a:r>
            <a:r>
              <a:rPr lang="en-US" sz="1800" dirty="0" smtClean="0">
                <a:latin typeface="Book Antiqua" pitchFamily="18" charset="0"/>
              </a:rPr>
              <a:t>”</a:t>
            </a:r>
            <a:r>
              <a:rPr lang="ro-RO" sz="1800" dirty="0" smtClean="0">
                <a:latin typeface="Book Antiqua" pitchFamily="18" charset="0"/>
              </a:rPr>
              <a:t> plus răsăunsuri pozitive la 5/9 alte alemente.</a:t>
            </a:r>
          </a:p>
          <a:p>
            <a:r>
              <a:rPr lang="ro-RO" sz="1800" dirty="0" smtClean="0">
                <a:latin typeface="Book Antiqua" pitchFamily="18" charset="0"/>
              </a:rPr>
              <a:t>Depresia minoră a fost notată dacă pacientul a avut un răspuns pozitiv la primele două elemente și mai puțin de 5 simptome din celelalte elemente. </a:t>
            </a:r>
          </a:p>
          <a:p>
            <a:r>
              <a:rPr lang="ro-RO" sz="1800" dirty="0" smtClean="0">
                <a:latin typeface="Book Antiqua" pitchFamily="18" charset="0"/>
              </a:rPr>
              <a:t>Validitatea chestionarului a fost eaminată prin raportarea datelor la comportamente corelate cu depresia și prin apariția spitalizărilor ulterioare la cei cu scor de depresie.</a:t>
            </a:r>
          </a:p>
          <a:p>
            <a:r>
              <a:rPr lang="ro-RO" sz="1800" dirty="0" smtClean="0">
                <a:latin typeface="Book Antiqua" pitchFamily="18" charset="0"/>
              </a:rPr>
              <a:t>Pentru o analiză suplimentară s-a împărțit depresia majoră și cea minoră în 4 categorii:</a:t>
            </a:r>
            <a:r>
              <a:rPr lang="ro-RO" sz="1800" dirty="0">
                <a:latin typeface="Book Antiqua" pitchFamily="18" charset="0"/>
              </a:rPr>
              <a:t> </a:t>
            </a:r>
            <a:r>
              <a:rPr lang="ro-RO" sz="1800" dirty="0" smtClean="0">
                <a:latin typeface="Book Antiqua" pitchFamily="18" charset="0"/>
              </a:rPr>
              <a:t>depresia majoră a fost împărțită în depresie severă și moderată, iar cea minoră în depresie usoară și foarte ușoară.</a:t>
            </a:r>
          </a:p>
        </p:txBody>
      </p:sp>
    </p:spTree>
    <p:extLst>
      <p:ext uri="{BB962C8B-B14F-4D97-AF65-F5344CB8AC3E}">
        <p14:creationId xmlns:p14="http://schemas.microsoft.com/office/powerpoint/2010/main" val="3090466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1143000"/>
          </a:xfrm>
        </p:spPr>
        <p:txBody>
          <a:bodyPr/>
          <a:lstStyle/>
          <a:p>
            <a:r>
              <a:rPr lang="ro-RO" dirty="0" smtClean="0"/>
              <a:t>CONSTATAREA CANCERULUI</a:t>
            </a:r>
            <a:endParaRPr lang="en-US" dirty="0"/>
          </a:p>
        </p:txBody>
      </p:sp>
      <p:sp>
        <p:nvSpPr>
          <p:cNvPr id="3" name="Content Placeholder 2"/>
          <p:cNvSpPr>
            <a:spLocks noGrp="1"/>
          </p:cNvSpPr>
          <p:nvPr>
            <p:ph sz="quarter" idx="13"/>
          </p:nvPr>
        </p:nvSpPr>
        <p:spPr>
          <a:xfrm>
            <a:off x="609600" y="1066800"/>
            <a:ext cx="8001000" cy="1447800"/>
          </a:xfrm>
        </p:spPr>
        <p:txBody>
          <a:bodyPr/>
          <a:lstStyle/>
          <a:p>
            <a:r>
              <a:rPr lang="ro-RO" dirty="0" smtClean="0">
                <a:latin typeface="Book Antiqua" pitchFamily="18" charset="0"/>
              </a:rPr>
              <a:t>Incidența cancerului a fost evaluată din datele nationale de cancer și înregistrările spitalizării din cererile de asigurare medicală.</a:t>
            </a:r>
          </a:p>
          <a:p>
            <a:r>
              <a:rPr lang="ro-RO" dirty="0" smtClean="0">
                <a:latin typeface="Book Antiqua" pitchFamily="18" charset="0"/>
              </a:rPr>
              <a:t>Clasificarea Internațională a Bolilor, revizia a X-a a fost folosită pentru a stabili incidența și localizarea cancerului astfel:</a:t>
            </a:r>
            <a:endParaRPr lang="en-US" dirty="0">
              <a:latin typeface="Book Antiqua" pitchFamily="18" charset="0"/>
            </a:endParaRPr>
          </a:p>
        </p:txBody>
      </p:sp>
      <p:graphicFrame>
        <p:nvGraphicFramePr>
          <p:cNvPr id="5" name="Diagram 4"/>
          <p:cNvGraphicFramePr/>
          <p:nvPr>
            <p:extLst>
              <p:ext uri="{D42A27DB-BD31-4B8C-83A1-F6EECF244321}">
                <p14:modId xmlns:p14="http://schemas.microsoft.com/office/powerpoint/2010/main" val="2974654681"/>
              </p:ext>
            </p:extLst>
          </p:nvPr>
        </p:nvGraphicFramePr>
        <p:xfrm>
          <a:off x="1066800" y="2590800"/>
          <a:ext cx="6553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09600" y="6400800"/>
            <a:ext cx="8001000" cy="369332"/>
          </a:xfrm>
          <a:prstGeom prst="rect">
            <a:avLst/>
          </a:prstGeom>
          <a:noFill/>
        </p:spPr>
        <p:txBody>
          <a:bodyPr wrap="square" rtlCol="0">
            <a:spAutoFit/>
          </a:bodyPr>
          <a:lstStyle/>
          <a:p>
            <a:pPr marL="285750" indent="-285750">
              <a:buFont typeface="Arial" pitchFamily="34" charset="0"/>
              <a:buChar char="•"/>
            </a:pPr>
            <a:r>
              <a:rPr lang="ro-RO" dirty="0" smtClean="0">
                <a:latin typeface="Book Antiqua" pitchFamily="18" charset="0"/>
              </a:rPr>
              <a:t>Perioada de urmarire a fost 1992 – decembrie 2012.</a:t>
            </a:r>
            <a:endParaRPr lang="en-US" dirty="0">
              <a:latin typeface="Book Antiqua" pitchFamily="18" charset="0"/>
            </a:endParaRPr>
          </a:p>
        </p:txBody>
      </p:sp>
    </p:spTree>
    <p:extLst>
      <p:ext uri="{BB962C8B-B14F-4D97-AF65-F5344CB8AC3E}">
        <p14:creationId xmlns:p14="http://schemas.microsoft.com/office/powerpoint/2010/main" val="790309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304800"/>
            <a:ext cx="7924800" cy="5410200"/>
          </a:xfrm>
        </p:spPr>
        <p:txBody>
          <a:bodyPr/>
          <a:lstStyle/>
          <a:p>
            <a:r>
              <a:rPr lang="ro-RO" sz="2000" dirty="0" smtClean="0">
                <a:latin typeface="Book Antiqua" pitchFamily="18" charset="0"/>
              </a:rPr>
              <a:t>Covariabilele au fost adunate de la evaluarea medicală bienală oferită de Corporația coreana de asigurari medicale. </a:t>
            </a:r>
          </a:p>
          <a:p>
            <a:r>
              <a:rPr lang="ro-RO" sz="2000" dirty="0" smtClean="0">
                <a:latin typeface="Book Antiqua" pitchFamily="18" charset="0"/>
              </a:rPr>
              <a:t>Variabilele raportate</a:t>
            </a:r>
            <a:r>
              <a:rPr lang="ro-RO" dirty="0" smtClean="0"/>
              <a:t>:</a:t>
            </a:r>
            <a:endParaRPr lang="en-US" dirty="0"/>
          </a:p>
        </p:txBody>
      </p:sp>
      <p:graphicFrame>
        <p:nvGraphicFramePr>
          <p:cNvPr id="5" name="Diagram 4"/>
          <p:cNvGraphicFramePr/>
          <p:nvPr>
            <p:extLst>
              <p:ext uri="{D42A27DB-BD31-4B8C-83A1-F6EECF244321}">
                <p14:modId xmlns:p14="http://schemas.microsoft.com/office/powerpoint/2010/main" val="2374254800"/>
              </p:ext>
            </p:extLst>
          </p:nvPr>
        </p:nvGraphicFramePr>
        <p:xfrm>
          <a:off x="3810000" y="1219200"/>
          <a:ext cx="38100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85800" y="2667000"/>
            <a:ext cx="2895600" cy="2554545"/>
          </a:xfrm>
          <a:prstGeom prst="rect">
            <a:avLst/>
          </a:prstGeom>
          <a:noFill/>
        </p:spPr>
        <p:txBody>
          <a:bodyPr wrap="square" rtlCol="0">
            <a:spAutoFit/>
          </a:bodyPr>
          <a:lstStyle/>
          <a:p>
            <a:pPr marL="285750" indent="-285750">
              <a:buFont typeface="Arial" pitchFamily="34" charset="0"/>
              <a:buChar char="•"/>
            </a:pPr>
            <a:r>
              <a:rPr lang="ro-RO" sz="2000" dirty="0" smtClean="0">
                <a:latin typeface="Book Antiqua" pitchFamily="18" charset="0"/>
              </a:rPr>
              <a:t>Examinările fizice și de laborator au folosit pentru calcularea:</a:t>
            </a:r>
          </a:p>
          <a:p>
            <a:pPr marL="342900" indent="-342900">
              <a:buFont typeface="Wingdings" pitchFamily="2" charset="2"/>
              <a:buChar char="q"/>
            </a:pPr>
            <a:r>
              <a:rPr lang="ro-RO" sz="2000" dirty="0" smtClean="0">
                <a:latin typeface="Book Antiqua" pitchFamily="18" charset="0"/>
              </a:rPr>
              <a:t> IMC-ului</a:t>
            </a:r>
          </a:p>
          <a:p>
            <a:pPr marL="342900" indent="-342900">
              <a:buFont typeface="Wingdings" pitchFamily="2" charset="2"/>
              <a:buChar char="q"/>
            </a:pPr>
            <a:r>
              <a:rPr lang="ro-RO" sz="2000" dirty="0" smtClean="0">
                <a:latin typeface="Book Antiqua" pitchFamily="18" charset="0"/>
              </a:rPr>
              <a:t>colesterolului total </a:t>
            </a:r>
          </a:p>
          <a:p>
            <a:pPr marL="342900" indent="-342900">
              <a:buFont typeface="Wingdings" pitchFamily="2" charset="2"/>
              <a:buChar char="q"/>
            </a:pPr>
            <a:r>
              <a:rPr lang="ro-RO" sz="2000" dirty="0" smtClean="0">
                <a:latin typeface="Book Antiqua" pitchFamily="18" charset="0"/>
              </a:rPr>
              <a:t>glicemiei </a:t>
            </a:r>
          </a:p>
          <a:p>
            <a:pPr marL="342900" indent="-342900">
              <a:buFont typeface="Wingdings" pitchFamily="2" charset="2"/>
              <a:buChar char="q"/>
            </a:pPr>
            <a:r>
              <a:rPr lang="ro-RO" sz="2000" dirty="0" smtClean="0">
                <a:latin typeface="Book Antiqua" pitchFamily="18" charset="0"/>
              </a:rPr>
              <a:t> tensiunii arteriale.</a:t>
            </a:r>
            <a:endParaRPr lang="en-US" sz="2000" dirty="0">
              <a:latin typeface="Book Antiqua" pitchFamily="18" charset="0"/>
            </a:endParaRPr>
          </a:p>
        </p:txBody>
      </p:sp>
    </p:spTree>
    <p:extLst>
      <p:ext uri="{BB962C8B-B14F-4D97-AF65-F5344CB8AC3E}">
        <p14:creationId xmlns:p14="http://schemas.microsoft.com/office/powerpoint/2010/main" val="3575939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563562"/>
          </a:xfrm>
        </p:spPr>
        <p:txBody>
          <a:bodyPr/>
          <a:lstStyle/>
          <a:p>
            <a:r>
              <a:rPr lang="ro-RO" dirty="0" smtClean="0"/>
              <a:t>Analiza statistică</a:t>
            </a:r>
            <a:endParaRPr lang="en-US" dirty="0"/>
          </a:p>
        </p:txBody>
      </p:sp>
      <p:sp>
        <p:nvSpPr>
          <p:cNvPr id="3" name="Content Placeholder 2"/>
          <p:cNvSpPr>
            <a:spLocks noGrp="1"/>
          </p:cNvSpPr>
          <p:nvPr>
            <p:ph sz="quarter" idx="13"/>
          </p:nvPr>
        </p:nvSpPr>
        <p:spPr>
          <a:xfrm>
            <a:off x="609600" y="1219200"/>
            <a:ext cx="7924800" cy="4114800"/>
          </a:xfrm>
        </p:spPr>
        <p:txBody>
          <a:bodyPr>
            <a:normAutofit lnSpcReduction="10000"/>
          </a:bodyPr>
          <a:lstStyle/>
          <a:p>
            <a:r>
              <a:rPr lang="ro-RO" sz="2000" dirty="0" smtClean="0">
                <a:latin typeface="Book Antiqua" pitchFamily="18" charset="0"/>
              </a:rPr>
              <a:t>Pentru a efectua efectele independente ale statusului depresiv s-a ținut cont de toate covariabilele prezentate anterior și de indicii biologici.</a:t>
            </a:r>
          </a:p>
          <a:p>
            <a:r>
              <a:rPr lang="ro-RO" sz="2000" dirty="0" smtClean="0">
                <a:latin typeface="Book Antiqua" pitchFamily="18" charset="0"/>
              </a:rPr>
              <a:t>Participanții cu depresie majoră și minoră au fost comparați cu participanții fără depresie și participanții cu depresie cronică au fost comparați cu cei care nu au prezentat simprome depresive la nici una din evaluari (1992 și 1994).</a:t>
            </a:r>
          </a:p>
          <a:p>
            <a:r>
              <a:rPr lang="ro-RO" sz="2000" dirty="0" smtClean="0">
                <a:latin typeface="Book Antiqua" pitchFamily="18" charset="0"/>
              </a:rPr>
              <a:t>Analiza statistică s-a efectuat cu ajutorul SAS (Software statistic versiunea 9.2) și a determinat p</a:t>
            </a:r>
            <a:r>
              <a:rPr lang="en-US" sz="2000" dirty="0" smtClean="0">
                <a:latin typeface="Book Antiqua" pitchFamily="18" charset="0"/>
              </a:rPr>
              <a:t>&gt;</a:t>
            </a:r>
            <a:r>
              <a:rPr lang="ro-RO" sz="2000" dirty="0" smtClean="0">
                <a:latin typeface="Book Antiqua" pitchFamily="18" charset="0"/>
              </a:rPr>
              <a:t>0,05.</a:t>
            </a:r>
          </a:p>
          <a:p>
            <a:r>
              <a:rPr lang="ro-RO" sz="2000" dirty="0" smtClean="0">
                <a:latin typeface="Book Antiqua" pitchFamily="18" charset="0"/>
              </a:rPr>
              <a:t>Populația a avut vârste cuprinse între 30 și 64 de ani, iar bărbații implicați au reprezentat un număr de 5 ori mai mare decât femeile. </a:t>
            </a:r>
          </a:p>
          <a:p>
            <a:endParaRPr lang="en-US" dirty="0"/>
          </a:p>
        </p:txBody>
      </p:sp>
    </p:spTree>
    <p:extLst>
      <p:ext uri="{BB962C8B-B14F-4D97-AF65-F5344CB8AC3E}">
        <p14:creationId xmlns:p14="http://schemas.microsoft.com/office/powerpoint/2010/main" val="2276898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304800"/>
            <a:ext cx="7924800" cy="1143000"/>
          </a:xfrm>
        </p:spPr>
        <p:txBody>
          <a:bodyPr/>
          <a:lstStyle/>
          <a:p>
            <a:r>
              <a:rPr lang="ro-RO" sz="1800" dirty="0">
                <a:latin typeface="Book Antiqua" pitchFamily="18" charset="0"/>
              </a:rPr>
              <a:t>Populația a avut vârste cuprinse între 30 și 64 de ani, iar bărbații implicați au reprezentat un număr de 5 ori mai mare decât </a:t>
            </a:r>
            <a:r>
              <a:rPr lang="ro-RO" sz="1800" dirty="0" smtClean="0">
                <a:latin typeface="Book Antiqua" pitchFamily="18" charset="0"/>
              </a:rPr>
              <a:t>femeile.</a:t>
            </a:r>
            <a:endParaRPr lang="en-US" dirty="0"/>
          </a:p>
        </p:txBody>
      </p:sp>
      <p:graphicFrame>
        <p:nvGraphicFramePr>
          <p:cNvPr id="5" name="Chart 4"/>
          <p:cNvGraphicFramePr/>
          <p:nvPr>
            <p:extLst>
              <p:ext uri="{D42A27DB-BD31-4B8C-83A1-F6EECF244321}">
                <p14:modId xmlns:p14="http://schemas.microsoft.com/office/powerpoint/2010/main" val="1691744879"/>
              </p:ext>
            </p:extLst>
          </p:nvPr>
        </p:nvGraphicFramePr>
        <p:xfrm>
          <a:off x="0" y="1371600"/>
          <a:ext cx="4724400" cy="2895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Diagram 7"/>
          <p:cNvGraphicFramePr/>
          <p:nvPr>
            <p:extLst>
              <p:ext uri="{D42A27DB-BD31-4B8C-83A1-F6EECF244321}">
                <p14:modId xmlns:p14="http://schemas.microsoft.com/office/powerpoint/2010/main" val="330651672"/>
              </p:ext>
            </p:extLst>
          </p:nvPr>
        </p:nvGraphicFramePr>
        <p:xfrm>
          <a:off x="4724400" y="1447800"/>
          <a:ext cx="3962400" cy="241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609600" y="4800600"/>
            <a:ext cx="7772400" cy="1200329"/>
          </a:xfrm>
          <a:prstGeom prst="rect">
            <a:avLst/>
          </a:prstGeom>
          <a:noFill/>
        </p:spPr>
        <p:txBody>
          <a:bodyPr wrap="square" rtlCol="0">
            <a:spAutoFit/>
          </a:bodyPr>
          <a:lstStyle/>
          <a:p>
            <a:pPr marL="285750" indent="-285750">
              <a:buFont typeface="Arial" pitchFamily="34" charset="0"/>
              <a:buChar char="•"/>
            </a:pPr>
            <a:r>
              <a:rPr lang="ro-RO" dirty="0" smtClean="0">
                <a:latin typeface="Book Antiqua" pitchFamily="18" charset="0"/>
              </a:rPr>
              <a:t>Majoritatea bărbaților erau căsătoriți , în timp ce majoritatea femeilor erau singure.</a:t>
            </a:r>
          </a:p>
          <a:p>
            <a:pPr marL="285750" indent="-285750">
              <a:buFont typeface="Arial" pitchFamily="34" charset="0"/>
              <a:buChar char="•"/>
            </a:pPr>
            <a:r>
              <a:rPr lang="ro-RO" dirty="0" smtClean="0">
                <a:latin typeface="Book Antiqua" pitchFamily="18" charset="0"/>
              </a:rPr>
              <a:t>Atât fumatul cât și consumul de alcool a fost întâlnit mai frecvent la bărbați.</a:t>
            </a:r>
            <a:endParaRPr lang="en-US" dirty="0">
              <a:latin typeface="Book Antiqua" pitchFamily="18" charset="0"/>
            </a:endParaRPr>
          </a:p>
        </p:txBody>
      </p:sp>
    </p:spTree>
    <p:extLst>
      <p:ext uri="{BB962C8B-B14F-4D97-AF65-F5344CB8AC3E}">
        <p14:creationId xmlns:p14="http://schemas.microsoft.com/office/powerpoint/2010/main" val="845682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2180</TotalTime>
  <Words>3004</Words>
  <Application>Microsoft Office PowerPoint</Application>
  <PresentationFormat>On-screen Show (4:3)</PresentationFormat>
  <Paragraphs>122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Horizon</vt:lpstr>
      <vt:lpstr>Depresia- factor de risc pentru cancerele mediate hormonal</vt:lpstr>
      <vt:lpstr>PowerPoint Presentation</vt:lpstr>
      <vt:lpstr>PowerPoint Presentation</vt:lpstr>
      <vt:lpstr>PowerPoint Presentation</vt:lpstr>
      <vt:lpstr>Constatarea depresiei</vt:lpstr>
      <vt:lpstr>CONSTATAREA CANCERULUI</vt:lpstr>
      <vt:lpstr>PowerPoint Presentation</vt:lpstr>
      <vt:lpstr>Analiza statistică</vt:lpstr>
      <vt:lpstr>PowerPoint Presentation</vt:lpstr>
      <vt:lpstr>PowerPoint Presentation</vt:lpstr>
      <vt:lpstr>Depresia și incidența  ulterioară a cancerului</vt:lpstr>
      <vt:lpstr>PowerPoint Presentation</vt:lpstr>
      <vt:lpstr>Discuții</vt:lpstr>
      <vt:lpstr>Ipoteze pentru asocierea dintre depresie si cancer</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Depresia- factor de risc pentru cancerele mediate hromonal</dc:title>
  <dc:creator>marmota</dc:creator>
  <cp:lastModifiedBy>marmota</cp:lastModifiedBy>
  <cp:revision>33</cp:revision>
  <dcterms:created xsi:type="dcterms:W3CDTF">2006-08-16T00:00:00Z</dcterms:created>
  <dcterms:modified xsi:type="dcterms:W3CDTF">2016-04-12T06:40:30Z</dcterms:modified>
</cp:coreProperties>
</file>