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375889"/>
              <a:satOff val="-9195"/>
              <a:lumOff val="-14901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hueOff val="708446"/>
              <a:satOff val="-4821"/>
              <a:lumOff val="-1425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1">
              <a:hueOff val="-113918"/>
              <a:satOff val="19024"/>
              <a:lumOff val="19749"/>
              <a:alpha val="35000"/>
            </a:scheme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6"/>
              <a:satOff val="13972"/>
              <a:lumOff val="-24493"/>
            </a:scheme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4"/>
              <a:satOff val="6343"/>
              <a:lumOff val="-13963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1" name="Shape 13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508000" y="659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" name="Shape 14"/>
          <p:cNvSpPr/>
          <p:nvPr/>
        </p:nvSpPr>
        <p:spPr>
          <a:xfrm>
            <a:off x="508000" y="4089400"/>
            <a:ext cx="1200001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" name="Shape 15"/>
          <p:cNvSpPr/>
          <p:nvPr/>
        </p:nvSpPr>
        <p:spPr>
          <a:xfrm flipV="1">
            <a:off x="7874304" y="7076216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" name="Shape 16"/>
          <p:cNvSpPr/>
          <p:nvPr>
            <p:ph type="body" sz="quarter" idx="13"/>
          </p:nvPr>
        </p:nvSpPr>
        <p:spPr>
          <a:xfrm>
            <a:off x="508000" y="35052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2400"/>
            </a:lvl1pPr>
          </a:lstStyle>
          <a:p>
            <a:pPr/>
            <a:r>
              <a:t>Lorem Ipsum Dolor</a:t>
            </a:r>
          </a:p>
        </p:txBody>
      </p:sp>
      <p:sp>
        <p:nvSpPr>
          <p:cNvPr id="17" name="Shape 17"/>
          <p:cNvSpPr/>
          <p:nvPr>
            <p:ph type="title"/>
          </p:nvPr>
        </p:nvSpPr>
        <p:spPr>
          <a:xfrm>
            <a:off x="508000" y="4140200"/>
            <a:ext cx="7200900" cy="2413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A7741"/>
                </a:solidFill>
                <a:latin typeface="+mn-lt"/>
                <a:ea typeface="+mn-ea"/>
                <a:cs typeface="+mn-cs"/>
                <a:sym typeface="Bodoni SvtyTwo ITC TT-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" name="Shape 18"/>
          <p:cNvSpPr/>
          <p:nvPr>
            <p:ph type="body" sz="quarter" idx="1"/>
          </p:nvPr>
        </p:nvSpPr>
        <p:spPr>
          <a:xfrm>
            <a:off x="8280400" y="414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" name="Shape 1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type="body" sz="quarter" idx="13"/>
          </p:nvPr>
        </p:nvSpPr>
        <p:spPr>
          <a:xfrm>
            <a:off x="533400" y="5969000"/>
            <a:ext cx="11938000" cy="6096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200"/>
              </a:spcBef>
              <a:buClrTx/>
              <a:buSzTx/>
              <a:buFontTx/>
              <a:buNone/>
              <a:defRPr i="1" sz="30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08" name="Shape 108"/>
          <p:cNvSpPr/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09" name="Shape 10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7" name="Shape 11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 flipV="1">
            <a:off x="7994302" y="70535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" name="Shape 27"/>
          <p:cNvSpPr/>
          <p:nvPr/>
        </p:nvSpPr>
        <p:spPr>
          <a:xfrm>
            <a:off x="508000" y="913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8" name="Shape 28"/>
          <p:cNvSpPr/>
          <p:nvPr/>
        </p:nvSpPr>
        <p:spPr>
          <a:xfrm>
            <a:off x="508000" y="6629400"/>
            <a:ext cx="1200001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9" name="Shape 29"/>
          <p:cNvSpPr/>
          <p:nvPr/>
        </p:nvSpPr>
        <p:spPr>
          <a:xfrm flipV="1">
            <a:off x="7994302" y="70535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0" name="Shape 30"/>
          <p:cNvSpPr/>
          <p:nvPr>
            <p:ph type="body" sz="quarter" idx="13"/>
          </p:nvPr>
        </p:nvSpPr>
        <p:spPr>
          <a:xfrm>
            <a:off x="508000" y="60960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2400"/>
            </a:lvl1pPr>
          </a:lstStyle>
          <a:p>
            <a:pPr/>
            <a:r>
              <a:t>Lorem Ipsum Dolor</a:t>
            </a:r>
          </a:p>
        </p:txBody>
      </p:sp>
      <p:sp>
        <p:nvSpPr>
          <p:cNvPr id="31" name="Shape 31"/>
          <p:cNvSpPr/>
          <p:nvPr>
            <p:ph type="pic" idx="14"/>
          </p:nvPr>
        </p:nvSpPr>
        <p:spPr>
          <a:xfrm>
            <a:off x="596900" y="633461"/>
            <a:ext cx="11811000" cy="5207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2" name="Shape 32"/>
          <p:cNvSpPr/>
          <p:nvPr>
            <p:ph type="title"/>
          </p:nvPr>
        </p:nvSpPr>
        <p:spPr>
          <a:xfrm>
            <a:off x="508000" y="6680200"/>
            <a:ext cx="7200900" cy="2413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A7741"/>
                </a:solidFill>
                <a:latin typeface="+mn-lt"/>
                <a:ea typeface="+mn-ea"/>
                <a:cs typeface="+mn-cs"/>
                <a:sym typeface="Bodoni SvtyTwo ITC TT-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3" name="Shape 33"/>
          <p:cNvSpPr/>
          <p:nvPr>
            <p:ph type="body" sz="quarter" idx="1"/>
          </p:nvPr>
        </p:nvSpPr>
        <p:spPr>
          <a:xfrm>
            <a:off x="8280400" y="668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hape 3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>
            <p:ph type="title"/>
          </p:nvPr>
        </p:nvSpPr>
        <p:spPr>
          <a:xfrm>
            <a:off x="508000" y="3670300"/>
            <a:ext cx="11988800" cy="2413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2" name="Shape 4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508000" y="4876800"/>
            <a:ext cx="567637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0" name="Shape 50"/>
          <p:cNvSpPr/>
          <p:nvPr/>
        </p:nvSpPr>
        <p:spPr>
          <a:xfrm>
            <a:off x="508000" y="2768600"/>
            <a:ext cx="5676316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1" name="Shape 51"/>
          <p:cNvSpPr/>
          <p:nvPr>
            <p:ph type="body" sz="quarter" idx="13"/>
          </p:nvPr>
        </p:nvSpPr>
        <p:spPr>
          <a:xfrm>
            <a:off x="508000" y="2171700"/>
            <a:ext cx="5676900" cy="508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2400"/>
            </a:lvl1pPr>
          </a:lstStyle>
          <a:p>
            <a:pPr/>
            <a:r>
              <a:t>Lorem Ipsum Dolor</a:t>
            </a:r>
          </a:p>
        </p:txBody>
      </p:sp>
      <p:sp>
        <p:nvSpPr>
          <p:cNvPr id="52" name="Shape 52"/>
          <p:cNvSpPr/>
          <p:nvPr>
            <p:ph type="pic" sz="half" idx="14"/>
          </p:nvPr>
        </p:nvSpPr>
        <p:spPr>
          <a:xfrm>
            <a:off x="6818219" y="647699"/>
            <a:ext cx="5588001" cy="83312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3" name="Shape 53"/>
          <p:cNvSpPr/>
          <p:nvPr>
            <p:ph type="title"/>
          </p:nvPr>
        </p:nvSpPr>
        <p:spPr>
          <a:xfrm>
            <a:off x="508000" y="2806700"/>
            <a:ext cx="5676900" cy="2032000"/>
          </a:xfrm>
          <a:prstGeom prst="rect">
            <a:avLst/>
          </a:prstGeom>
        </p:spPr>
        <p:txBody>
          <a:bodyPr/>
          <a:lstStyle>
            <a:lvl1pPr algn="l">
              <a:defRPr sz="5600"/>
            </a:lvl1pPr>
          </a:lstStyle>
          <a:p>
            <a:pPr/>
            <a:r>
              <a:t>Title Text</a:t>
            </a:r>
          </a:p>
        </p:txBody>
      </p:sp>
      <p:sp>
        <p:nvSpPr>
          <p:cNvPr id="54" name="Shape 54"/>
          <p:cNvSpPr/>
          <p:nvPr>
            <p:ph type="body" sz="quarter" idx="1"/>
          </p:nvPr>
        </p:nvSpPr>
        <p:spPr>
          <a:xfrm>
            <a:off x="508000" y="5029200"/>
            <a:ext cx="5676900" cy="40132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hape 5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3" name="Shape 6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1" name="Shape 7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hape 7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type="pic" sz="half" idx="13"/>
          </p:nvPr>
        </p:nvSpPr>
        <p:spPr>
          <a:xfrm>
            <a:off x="6819900" y="2654300"/>
            <a:ext cx="5588000" cy="6350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0" name="Shape 8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1" name="Shape 81"/>
          <p:cNvSpPr/>
          <p:nvPr>
            <p:ph type="body" sz="half" idx="1"/>
          </p:nvPr>
        </p:nvSpPr>
        <p:spPr>
          <a:xfrm>
            <a:off x="508000" y="2730500"/>
            <a:ext cx="5816600" cy="63500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1800"/>
              </a:spcBef>
              <a:buSzPct val="65000"/>
              <a:defRPr sz="3000"/>
            </a:lvl1pPr>
            <a:lvl2pPr marL="787400" indent="-393700">
              <a:spcBef>
                <a:spcPts val="1800"/>
              </a:spcBef>
              <a:buSzPct val="65000"/>
              <a:defRPr sz="3000"/>
            </a:lvl2pPr>
            <a:lvl3pPr marL="1181100" indent="-393700">
              <a:spcBef>
                <a:spcPts val="1800"/>
              </a:spcBef>
              <a:buSzPct val="65000"/>
              <a:defRPr sz="3000"/>
            </a:lvl3pPr>
            <a:lvl4pPr marL="1574800" indent="-393700">
              <a:spcBef>
                <a:spcPts val="1800"/>
              </a:spcBef>
              <a:buSzPct val="65000"/>
              <a:defRPr sz="3000"/>
            </a:lvl4pPr>
            <a:lvl5pPr marL="1968500" indent="-393700">
              <a:spcBef>
                <a:spcPts val="1800"/>
              </a:spcBef>
              <a:buSzPct val="65000"/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hape 8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>
            <p:ph type="body" idx="1"/>
          </p:nvPr>
        </p:nvSpPr>
        <p:spPr>
          <a:xfrm>
            <a:off x="508000" y="1270000"/>
            <a:ext cx="11988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hape 9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type="pic" sz="quarter" idx="13"/>
          </p:nvPr>
        </p:nvSpPr>
        <p:spPr>
          <a:xfrm>
            <a:off x="6856319" y="4772799"/>
            <a:ext cx="5499101" cy="4229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8" name="Shape 98"/>
          <p:cNvSpPr/>
          <p:nvPr>
            <p:ph type="pic" sz="quarter" idx="14"/>
          </p:nvPr>
        </p:nvSpPr>
        <p:spPr>
          <a:xfrm>
            <a:off x="6860562" y="609600"/>
            <a:ext cx="5499101" cy="3530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9" name="Shape 99"/>
          <p:cNvSpPr/>
          <p:nvPr>
            <p:ph type="pic" sz="half" idx="15"/>
          </p:nvPr>
        </p:nvSpPr>
        <p:spPr>
          <a:xfrm>
            <a:off x="557119" y="609599"/>
            <a:ext cx="5588001" cy="83947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0" name="Shape 10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508000" y="21717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Shape 3"/>
          <p:cNvSpPr/>
          <p:nvPr/>
        </p:nvSpPr>
        <p:spPr>
          <a:xfrm>
            <a:off x="508000" y="6350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" name="Shape 4"/>
          <p:cNvSpPr/>
          <p:nvPr>
            <p:ph type="title"/>
          </p:nvPr>
        </p:nvSpPr>
        <p:spPr>
          <a:xfrm>
            <a:off x="508000" y="800100"/>
            <a:ext cx="119888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" name="Shape 5"/>
          <p:cNvSpPr/>
          <p:nvPr>
            <p:ph type="body" idx="1"/>
          </p:nvPr>
        </p:nvSpPr>
        <p:spPr>
          <a:xfrm>
            <a:off x="508000" y="2628900"/>
            <a:ext cx="11988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hape 6"/>
          <p:cNvSpPr/>
          <p:nvPr>
            <p:ph type="sldNum" sz="quarter" idx="2"/>
          </p:nvPr>
        </p:nvSpPr>
        <p:spPr>
          <a:xfrm>
            <a:off x="6324599" y="9258300"/>
            <a:ext cx="342901" cy="4064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4C494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j-lt"/>
          <a:ea typeface="+mj-ea"/>
          <a:cs typeface="+mj-cs"/>
          <a:sym typeface="Bodoni SvtyTwo ITC TT-Book"/>
        </a:defRPr>
      </a:lvl1pPr>
      <a:lvl2pPr marL="0" marR="0" indent="2286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j-lt"/>
          <a:ea typeface="+mj-ea"/>
          <a:cs typeface="+mj-cs"/>
          <a:sym typeface="Bodoni SvtyTwo ITC TT-Book"/>
        </a:defRPr>
      </a:lvl2pPr>
      <a:lvl3pPr marL="0" marR="0" indent="4572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j-lt"/>
          <a:ea typeface="+mj-ea"/>
          <a:cs typeface="+mj-cs"/>
          <a:sym typeface="Bodoni SvtyTwo ITC TT-Book"/>
        </a:defRPr>
      </a:lvl3pPr>
      <a:lvl4pPr marL="0" marR="0" indent="6858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j-lt"/>
          <a:ea typeface="+mj-ea"/>
          <a:cs typeface="+mj-cs"/>
          <a:sym typeface="Bodoni SvtyTwo ITC TT-Book"/>
        </a:defRPr>
      </a:lvl4pPr>
      <a:lvl5pPr marL="0" marR="0" indent="9144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j-lt"/>
          <a:ea typeface="+mj-ea"/>
          <a:cs typeface="+mj-cs"/>
          <a:sym typeface="Bodoni SvtyTwo ITC TT-Book"/>
        </a:defRPr>
      </a:lvl5pPr>
      <a:lvl6pPr marL="0" marR="0" indent="11430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j-lt"/>
          <a:ea typeface="+mj-ea"/>
          <a:cs typeface="+mj-cs"/>
          <a:sym typeface="Bodoni SvtyTwo ITC TT-Book"/>
        </a:defRPr>
      </a:lvl6pPr>
      <a:lvl7pPr marL="0" marR="0" indent="13716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j-lt"/>
          <a:ea typeface="+mj-ea"/>
          <a:cs typeface="+mj-cs"/>
          <a:sym typeface="Bodoni SvtyTwo ITC TT-Book"/>
        </a:defRPr>
      </a:lvl7pPr>
      <a:lvl8pPr marL="0" marR="0" indent="16002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j-lt"/>
          <a:ea typeface="+mj-ea"/>
          <a:cs typeface="+mj-cs"/>
          <a:sym typeface="Bodoni SvtyTwo ITC TT-Book"/>
        </a:defRPr>
      </a:lvl8pPr>
      <a:lvl9pPr marL="0" marR="0" indent="18288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j-lt"/>
          <a:ea typeface="+mj-ea"/>
          <a:cs typeface="+mj-cs"/>
          <a:sym typeface="Bodoni SvtyTwo ITC TT-Book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1pPr>
      <a:lvl2pPr marL="9398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2pPr>
      <a:lvl3pPr marL="14097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3pPr>
      <a:lvl4pPr marL="18796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4pPr>
      <a:lvl5pPr marL="23495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5pPr>
      <a:lvl6pPr marL="28194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6pPr>
      <a:lvl7pPr marL="32893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7pPr>
      <a:lvl8pPr marL="37592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8pPr>
      <a:lvl9pPr marL="42291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tif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tif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Lorem Ipsum Dolor</a:t>
            </a:r>
          </a:p>
        </p:txBody>
      </p:sp>
      <p:sp>
        <p:nvSpPr>
          <p:cNvPr id="134" name="Shape 134"/>
          <p:cNvSpPr/>
          <p:nvPr>
            <p:ph type="ctrTitle"/>
          </p:nvPr>
        </p:nvSpPr>
        <p:spPr>
          <a:xfrm>
            <a:off x="508000" y="6848215"/>
            <a:ext cx="7200900" cy="2413001"/>
          </a:xfrm>
          <a:prstGeom prst="rect">
            <a:avLst/>
          </a:prstGeom>
        </p:spPr>
        <p:txBody>
          <a:bodyPr/>
          <a:lstStyle/>
          <a:p>
            <a:pPr defTabSz="473201">
              <a:spcBef>
                <a:spcPts val="1200"/>
              </a:spcBef>
              <a:defRPr sz="5670"/>
            </a:pPr>
            <a:r>
              <a:t>Marita Roxana</a:t>
            </a:r>
          </a:p>
          <a:p>
            <a:pPr defTabSz="473201">
              <a:spcBef>
                <a:spcPts val="1200"/>
              </a:spcBef>
              <a:defRPr sz="5670"/>
            </a:pPr>
            <a:r>
              <a:t>Medic rezident psihiatru</a:t>
            </a:r>
          </a:p>
        </p:txBody>
      </p:sp>
      <p:pic>
        <p:nvPicPr>
          <p:cNvPr id="13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02" y="119133"/>
            <a:ext cx="12573001" cy="5105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A7741"/>
                </a:solidFill>
                <a:latin typeface="+mn-lt"/>
                <a:ea typeface="+mn-ea"/>
                <a:cs typeface="+mn-cs"/>
                <a:sym typeface="Bodoni SvtyTwo ITC TT-Bold"/>
              </a:defRPr>
            </a:lvl1pPr>
          </a:lstStyle>
          <a:p>
            <a:pPr/>
            <a:r>
              <a:t>Eficacitate clinica</a:t>
            </a:r>
          </a:p>
        </p:txBody>
      </p:sp>
      <p:sp>
        <p:nvSpPr>
          <p:cNvPr id="167" name="Shape 16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/>
            <a:r>
              <a:t>Pentru autorizare, pe piata americana s-au efectuat la adultii cu schizofrenie 2 studii dublu orb, randomizate pe o perioada de 6 saptamani comparativ cu placebo.</a:t>
            </a:r>
          </a:p>
          <a:p>
            <a:pPr algn="just"/>
            <a:r>
              <a:t>Lotul studiat a cuprins un numar de 852 de pacienti diagnosticati cu schizofrenie.</a:t>
            </a:r>
          </a:p>
          <a:p>
            <a:pPr algn="just"/>
            <a:r>
              <a:t>Participantii studiului au fost din 63 de centre diferite din: SUA, Ucraina, Romania, Serbia, Letonia, Malaezia, Japonia, Polonia, Coreea de Sud, Canada.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A7741"/>
                </a:solidFill>
                <a:latin typeface="+mn-lt"/>
                <a:ea typeface="+mn-ea"/>
                <a:cs typeface="+mn-cs"/>
                <a:sym typeface="Bodoni SvtyTwo ITC TT-Bold"/>
              </a:defRPr>
            </a:lvl1pPr>
          </a:lstStyle>
          <a:p>
            <a:pPr/>
            <a:r>
              <a:t>Eficacitate clinica</a:t>
            </a:r>
          </a:p>
        </p:txBody>
      </p:sp>
      <p:sp>
        <p:nvSpPr>
          <p:cNvPr id="170" name="Shape 17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24231" indent="-324231" algn="just" defTabSz="403097">
              <a:spcBef>
                <a:spcPts val="1600"/>
              </a:spcBef>
              <a:defRPr sz="2484"/>
            </a:pPr>
            <a:r>
              <a:t>Initial pacientii au primit 1 mg de Brexpiprazol in primele 4 zile, ulterior ca doza sa creasca la 2 mg in zilele 5-7. </a:t>
            </a:r>
          </a:p>
          <a:p>
            <a:pPr marL="324231" indent="-324231" algn="just" defTabSz="403097">
              <a:spcBef>
                <a:spcPts val="1600"/>
              </a:spcBef>
              <a:defRPr sz="2484"/>
            </a:pPr>
            <a:r>
              <a:t>In functie de evolutia clinica a pacientului in cele 5 saptamani ramase la unii pacienti doza a fost crescuta la 4 mg /zi. </a:t>
            </a:r>
          </a:p>
          <a:p>
            <a:pPr marL="324231" indent="-324231" algn="just" defTabSz="403097">
              <a:spcBef>
                <a:spcPts val="1600"/>
              </a:spcBef>
              <a:defRPr sz="2484"/>
            </a:pPr>
            <a:r>
              <a:t>La finalul studiului s-a observat o reducere semnificativa a scorului total al simptomelor pozitive si negative. (PANSS) .</a:t>
            </a:r>
          </a:p>
          <a:p>
            <a:pPr marL="324231" indent="-324231" algn="just" defTabSz="403097">
              <a:spcBef>
                <a:spcPts val="1600"/>
              </a:spcBef>
              <a:defRPr sz="2484"/>
            </a:pPr>
            <a:r>
              <a:t>Cele mai frecvente efecte adverse au fost acatizia (2 mg - 4,4%; 4mg - 7,2%; placebo - 2,2%), cresterea in greutate a fost moderata 1,48 Kg. </a:t>
            </a:r>
          </a:p>
          <a:p>
            <a:pPr marL="324231" indent="-324231" algn="just" defTabSz="403097">
              <a:spcBef>
                <a:spcPts val="1600"/>
              </a:spcBef>
              <a:defRPr sz="2484"/>
            </a:pPr>
            <a:r>
              <a:t>Tendinta scazuta de a produce efecte extrapiramidale, fara a modifica    nivelul glucozei libere si a profilului lipidic.</a:t>
            </a:r>
          </a:p>
          <a:p>
            <a:pPr marL="324231" indent="-324231" algn="just" defTabSz="403097">
              <a:spcBef>
                <a:spcPts val="1600"/>
              </a:spcBef>
              <a:defRPr sz="2484"/>
            </a:pPr>
            <a:r>
              <a:t>Brexpiprazol la doza de 2-4 mg o demonstrat o eficacitate superioara fata de placebo in tratamentul schizofreniei.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68741" y="2324100"/>
            <a:ext cx="4958219" cy="6610957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Shape 17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A7741"/>
                </a:solidFill>
                <a:latin typeface="+mn-lt"/>
                <a:ea typeface="+mn-ea"/>
                <a:cs typeface="+mn-cs"/>
                <a:sym typeface="Bodoni SvtyTwo ITC TT-Bold"/>
              </a:defRPr>
            </a:lvl1pPr>
          </a:lstStyle>
          <a:p>
            <a:pPr/>
            <a:r>
              <a:t>Adjuvant in TDM </a:t>
            </a:r>
          </a:p>
        </p:txBody>
      </p:sp>
      <p:sp>
        <p:nvSpPr>
          <p:cNvPr id="174" name="Shape 174"/>
          <p:cNvSpPr/>
          <p:nvPr>
            <p:ph type="body" idx="1"/>
          </p:nvPr>
        </p:nvSpPr>
        <p:spPr>
          <a:xfrm>
            <a:off x="238004" y="2196601"/>
            <a:ext cx="7608576" cy="6960598"/>
          </a:xfrm>
          <a:prstGeom prst="rect">
            <a:avLst/>
          </a:prstGeom>
        </p:spPr>
        <p:txBody>
          <a:bodyPr/>
          <a:lstStyle/>
          <a:p>
            <a:pPr marL="432308" indent="-432308" algn="just" defTabSz="537463">
              <a:spcBef>
                <a:spcPts val="2200"/>
              </a:spcBef>
              <a:defRPr sz="3312"/>
            </a:pPr>
            <a:r>
              <a:t>2 studii cu durata scurta (6 saptamani) au inclus 1054 de pacienti (18-65 ani) care au raspuns inadecvat la terapia antidepresiva.</a:t>
            </a:r>
          </a:p>
          <a:p>
            <a:pPr marL="432308" indent="-432308" algn="just" defTabSz="537463">
              <a:spcBef>
                <a:spcPts val="2200"/>
              </a:spcBef>
              <a:defRPr sz="3312"/>
            </a:pPr>
            <a:r>
              <a:t>Brexpiprazol ca terapie adjuvanta la un tratament curent cu un antidepresiv (Desvenlafaxina, Escitalopram, Fluoxetina, Paroxetina, Sertralina, Venlafaxina) a demonstrat superioritate fata de monoterapia cu antidepresiv in ceea ce priveste ameliorarea simptomelor depresive.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A7741"/>
                </a:solidFill>
                <a:latin typeface="+mn-lt"/>
                <a:ea typeface="+mn-ea"/>
                <a:cs typeface="+mn-cs"/>
                <a:sym typeface="Bodoni SvtyTwo ITC TT-Bold"/>
              </a:defRPr>
            </a:lvl1pPr>
          </a:lstStyle>
          <a:p>
            <a:pPr/>
            <a:r>
              <a:t>Indicatiile aprobate de FDA</a:t>
            </a:r>
          </a:p>
        </p:txBody>
      </p:sp>
      <p:graphicFrame>
        <p:nvGraphicFramePr>
          <p:cNvPr id="177" name="Table 177"/>
          <p:cNvGraphicFramePr/>
          <p:nvPr/>
        </p:nvGraphicFramePr>
        <p:xfrm>
          <a:off x="1616159" y="2933912"/>
          <a:ext cx="9772482" cy="5475986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{33BA23B1-9221-436E-865A-0063620EA4FD}</a:tableStyleId>
              </a:tblPr>
              <a:tblGrid>
                <a:gridCol w="2443120"/>
                <a:gridCol w="2443120"/>
                <a:gridCol w="2443120"/>
                <a:gridCol w="2443120"/>
              </a:tblGrid>
              <a:tr h="635000">
                <a:tc gridSpan="4"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solidFill>
                            <a:srgbClr val="414141"/>
                          </a:solidFill>
                        </a:rPr>
                        <a:t>Dozaj si mod de administrare</a:t>
                      </a:r>
                    </a:p>
                  </a:txBody>
                  <a:tcPr marL="63500" marR="63500" marT="63500" marB="63500" anchor="ctr" anchorCtr="0" horzOverflow="overflow">
                    <a:lnL/>
                    <a:lnR/>
                    <a:lnT/>
                    <a:lnB/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1613661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Indicatii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T w="1270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Doza initiala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Doza recomandata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Doza maxima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miter lim="400000"/>
                    </a:lnR>
                    <a:lnT w="12700">
                      <a:miter lim="400000"/>
                    </a:lnT>
                  </a:tcPr>
                </a:tc>
              </a:tr>
              <a:tr h="1613661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TDM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0,5 mg/zi
sau
1 mg/zi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2 mg/zi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3 mg/zi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miter lim="400000"/>
                    </a:lnR>
                  </a:tcPr>
                </a:tc>
              </a:tr>
              <a:tr h="1613661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Schizofrenie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1 mg/zi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2-4 mg/zi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4 mg/zi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miter lim="400000"/>
                    </a:lnR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A7741"/>
                </a:solidFill>
                <a:latin typeface="+mn-lt"/>
                <a:ea typeface="+mn-ea"/>
                <a:cs typeface="+mn-cs"/>
                <a:sym typeface="Bodoni SvtyTwo ITC TT-Bold"/>
              </a:defRPr>
            </a:lvl1pPr>
          </a:lstStyle>
          <a:p>
            <a:pPr/>
            <a:r>
              <a:t>Forma de prezentare</a:t>
            </a:r>
          </a:p>
        </p:txBody>
      </p:sp>
      <p:sp>
        <p:nvSpPr>
          <p:cNvPr id="180" name="Shape 18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Tablete: 0,25 mg, 0,5 mg, 1 mg, 2 mg, 3mg, 4mg.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A7741"/>
                </a:solidFill>
                <a:latin typeface="+mn-lt"/>
                <a:ea typeface="+mn-ea"/>
                <a:cs typeface="+mn-cs"/>
                <a:sym typeface="Bodoni SvtyTwo ITC TT-Bold"/>
              </a:defRPr>
            </a:lvl1pPr>
          </a:lstStyle>
          <a:p>
            <a:pPr/>
            <a:r>
              <a:t>Interactiune medicamentoasa</a:t>
            </a:r>
          </a:p>
        </p:txBody>
      </p:sp>
      <p:graphicFrame>
        <p:nvGraphicFramePr>
          <p:cNvPr id="183" name="Table 183"/>
          <p:cNvGraphicFramePr/>
          <p:nvPr/>
        </p:nvGraphicFramePr>
        <p:xfrm>
          <a:off x="391597" y="2714094"/>
          <a:ext cx="11348067" cy="542480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{C7B018BB-80A7-4F77-B60F-C8B233D01FF8}</a:tableStyleId>
              </a:tblPr>
              <a:tblGrid>
                <a:gridCol w="8255809"/>
                <a:gridCol w="3092256"/>
              </a:tblGrid>
              <a:tr h="1808268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Inhibitori puternici ai CYP450 2D6 sau 3A4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T w="1270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1/2 din doza recomandata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miter lim="400000"/>
                    </a:lnR>
                    <a:lnT w="12700">
                      <a:miter lim="400000"/>
                    </a:lnT>
                  </a:tcPr>
                </a:tc>
              </a:tr>
              <a:tr h="1808268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Inhibitori moderati moderati ai CYP450 2D6 sau 3A4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1/4 din doza recomandata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miter lim="400000"/>
                    </a:lnR>
                  </a:tcPr>
                </a:tc>
              </a:tr>
              <a:tr h="1808268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Inductori potenti ai CYP450 3A4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2/1 din doza recomandata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miter lim="400000"/>
                    </a:lnR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A7741"/>
                </a:solidFill>
                <a:latin typeface="+mn-lt"/>
                <a:ea typeface="+mn-ea"/>
                <a:cs typeface="+mn-cs"/>
                <a:sym typeface="Bodoni SvtyTwo ITC TT-Bold"/>
              </a:defRPr>
            </a:lvl1pPr>
          </a:lstStyle>
          <a:p>
            <a:pPr/>
            <a:r>
              <a:t>Categorii speciale de pacienti</a:t>
            </a:r>
          </a:p>
        </p:txBody>
      </p:sp>
      <p:graphicFrame>
        <p:nvGraphicFramePr>
          <p:cNvPr id="186" name="Table 186"/>
          <p:cNvGraphicFramePr/>
          <p:nvPr/>
        </p:nvGraphicFramePr>
        <p:xfrm>
          <a:off x="1774769" y="3536129"/>
          <a:ext cx="9455262" cy="4281542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{C7B018BB-80A7-4F77-B60F-C8B233D01FF8}</a:tableStyleId>
              </a:tblPr>
              <a:tblGrid>
                <a:gridCol w="3151753"/>
                <a:gridCol w="3151753"/>
                <a:gridCol w="3151753"/>
              </a:tblGrid>
              <a:tr h="142718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T w="1270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414141"/>
                          </a:solidFill>
                        </a:rPr>
                        <a:t>TDM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414141"/>
                          </a:solidFill>
                        </a:rPr>
                        <a:t>Schizofrenie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miter lim="400000"/>
                    </a:lnR>
                    <a:lnT w="12700">
                      <a:miter lim="400000"/>
                    </a:lnT>
                  </a:tcPr>
                </a:tc>
              </a:tr>
              <a:tr h="1427180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414141"/>
                          </a:solidFill>
                        </a:rPr>
                        <a:t>Afectare hepatica
moderata/severa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maxim 2 mg/zi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maxim 3 mg/zi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miter lim="400000"/>
                    </a:lnR>
                  </a:tcPr>
                </a:tc>
              </a:tr>
              <a:tr h="1427180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414141"/>
                          </a:solidFill>
                        </a:rPr>
                        <a:t>Afectare renala moderata/severa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maxim 2 mg/zi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maxim 3 mg/zi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miter lim="400000"/>
                    </a:lnR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>
              <a:defRPr>
                <a:solidFill>
                  <a:srgbClr val="3A7741"/>
                </a:solidFill>
                <a:latin typeface="+mn-lt"/>
                <a:ea typeface="+mn-ea"/>
                <a:cs typeface="+mn-cs"/>
                <a:sym typeface="Bodoni SvtyTwo ITC TT-Bold"/>
              </a:defRPr>
            </a:pPr>
            <a:r>
              <a:t>Concluzii</a:t>
            </a:r>
          </a:p>
        </p:txBody>
      </p:sp>
      <p:sp>
        <p:nvSpPr>
          <p:cNvPr id="189" name="Shape 18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38328" indent="-338328" algn="just" defTabSz="420624">
              <a:spcBef>
                <a:spcPts val="1700"/>
              </a:spcBef>
              <a:defRPr sz="2592"/>
            </a:pPr>
            <a:r>
              <a:t>Brexpiprazol are un profil farmacologic si clinic similar cu aripiprazol.</a:t>
            </a:r>
          </a:p>
          <a:p>
            <a:pPr marL="338328" indent="-338328" algn="just" defTabSz="420624">
              <a:spcBef>
                <a:spcPts val="1700"/>
              </a:spcBef>
              <a:defRPr sz="2592"/>
            </a:pPr>
            <a:r>
              <a:t>Prin inhibarea receptorilor serotoninergici 5HT2 cresc eliberearea dopaminei in cortexul prefrontal cu reducerea simptomatologiei negative afective si a efectelor adverse motorii.</a:t>
            </a:r>
          </a:p>
          <a:p>
            <a:pPr marL="338328" indent="-338328" algn="just" defTabSz="420624">
              <a:spcBef>
                <a:spcPts val="1700"/>
              </a:spcBef>
              <a:defRPr sz="2592"/>
            </a:pPr>
            <a:r>
              <a:t>Brexpiprazol este un agonist partial cu activitate intrinseca mai slaba pentru receptorii dopaminergici D2 si cu o capacitate mai puternica de blocare a receptorilor serotoninergici 2A, motiv pentru care prezinta un risc mai redus pentru aparitia efectelor secundare (acatizie, insomnie, astenie, tulburari digestive).</a:t>
            </a:r>
          </a:p>
          <a:p>
            <a:pPr marL="338328" indent="-338328" algn="just" defTabSz="420624">
              <a:spcBef>
                <a:spcPts val="1700"/>
              </a:spcBef>
              <a:defRPr sz="2592"/>
            </a:pPr>
            <a:r>
              <a:t>Rezultatele studiilor comparative (head to head) care vor fi efectuate in viitor ne va permite sa comparam Brexpiprazolul cu alte antipsihotice de a 2 generatie.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A7741"/>
                </a:solidFill>
                <a:latin typeface="+mn-lt"/>
                <a:ea typeface="+mn-ea"/>
                <a:cs typeface="+mn-cs"/>
                <a:sym typeface="Bodoni SvtyTwo ITC TT-Bold"/>
              </a:defRPr>
            </a:lvl1pPr>
          </a:lstStyle>
          <a:p>
            <a:pPr/>
            <a:r>
              <a:t>Va multumesc!</a:t>
            </a:r>
          </a:p>
        </p:txBody>
      </p:sp>
      <p:pic>
        <p:nvPicPr>
          <p:cNvPr id="192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l="0" t="0" r="1290" b="7655"/>
          <a:stretch>
            <a:fillRect/>
          </a:stretch>
        </p:blipFill>
        <p:spPr>
          <a:xfrm>
            <a:off x="1298911" y="2324212"/>
            <a:ext cx="10407301" cy="7194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A7741"/>
                </a:solidFill>
                <a:latin typeface="+mn-lt"/>
                <a:ea typeface="+mn-ea"/>
                <a:cs typeface="+mn-cs"/>
                <a:sym typeface="Bodoni SvtyTwo ITC TT-Bold"/>
              </a:defRPr>
            </a:lvl1pPr>
          </a:lstStyle>
          <a:p>
            <a:pPr/>
            <a:r>
              <a:t>Brexpiprazol</a:t>
            </a:r>
          </a:p>
        </p:txBody>
      </p:sp>
      <p:sp>
        <p:nvSpPr>
          <p:cNvPr id="138" name="Shape 13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FDA a aprobat Brexpiprazolul in iunie 2015 pentru tratamentul schizofreniei la adulti si ca adjuvant in TDM.</a:t>
            </a:r>
          </a:p>
          <a:p>
            <a:pPr/>
            <a:r>
              <a:t>S-a demonstrat ca Brexipiprazolul are o eficacitate buna in ameliorarea simptomatologiei pozitive si negative precum si a celei depresive.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A7741"/>
                </a:solidFill>
                <a:latin typeface="+mn-lt"/>
                <a:ea typeface="+mn-ea"/>
                <a:cs typeface="+mn-cs"/>
                <a:sym typeface="Bodoni SvtyTwo ITC TT-Bold"/>
              </a:defRPr>
            </a:lvl1pPr>
          </a:lstStyle>
          <a:p>
            <a:pPr/>
            <a:r>
              <a:t>Brexpiprazol</a:t>
            </a:r>
          </a:p>
        </p:txBody>
      </p:sp>
      <p:sp>
        <p:nvSpPr>
          <p:cNvPr id="141" name="Shape 14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graphicFrame>
        <p:nvGraphicFramePr>
          <p:cNvPr id="142" name="Table 142"/>
          <p:cNvGraphicFramePr/>
          <p:nvPr/>
        </p:nvGraphicFramePr>
        <p:xfrm>
          <a:off x="2583673" y="2733898"/>
          <a:ext cx="7837454" cy="6096001"/>
        </p:xfrm>
        <a:graphic xmlns:a="http://schemas.openxmlformats.org/drawingml/2006/main">
          <a:graphicData uri="http://schemas.openxmlformats.org/drawingml/2006/table">
            <a:tbl>
              <a:tblPr firstCol="1" firstRow="0" lastCol="0" lastRow="0" bandCol="0" bandRow="0" rtl="0">
                <a:tableStyleId>{33BA23B1-9221-436E-865A-0063620EA4FD}</a:tableStyleId>
              </a:tblPr>
              <a:tblGrid>
                <a:gridCol w="3029548"/>
                <a:gridCol w="2760665"/>
                <a:gridCol w="2047239"/>
              </a:tblGrid>
              <a:tr h="1524000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solidFill>
                            <a:srgbClr val="FFFFFF"/>
                          </a:solidFill>
                        </a:rPr>
                        <a:t>Indicatii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Aripiprazol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Brexpiprazol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miter lim="400000"/>
                    </a:lnR>
                    <a:lnT w="12700">
                      <a:miter lim="400000"/>
                    </a:lnT>
                  </a:tcPr>
                </a:tc>
              </a:tr>
              <a:tr h="1524000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FFFF"/>
                          </a:solidFill>
                        </a:rPr>
                        <a:t>Schizofrenie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X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X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miter lim="400000"/>
                    </a:lnR>
                  </a:tcPr>
                </a:tc>
              </a:tr>
              <a:tr h="1524000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FFFF"/>
                          </a:solidFill>
                        </a:rPr>
                        <a:t>Tulburare afectiva bipolara: episod maniacal/mixt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X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R w="12700">
                      <a:miter lim="400000"/>
                    </a:lnR>
                  </a:tcPr>
                </a:tc>
              </a:tr>
              <a:tr h="1524000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FFFF"/>
                          </a:solidFill>
                        </a:rPr>
                        <a:t>Tratement adjuvant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X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X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miter lim="400000"/>
                    </a:lnR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A7741"/>
                </a:solidFill>
                <a:latin typeface="+mn-lt"/>
                <a:ea typeface="+mn-ea"/>
                <a:cs typeface="+mn-cs"/>
                <a:sym typeface="Bodoni SvtyTwo ITC TT-Bold"/>
              </a:defRPr>
            </a:lvl1pPr>
          </a:lstStyle>
          <a:p>
            <a:pPr/>
            <a:r>
              <a:t>Brexpiprazol</a:t>
            </a:r>
          </a:p>
        </p:txBody>
      </p:sp>
      <p:sp>
        <p:nvSpPr>
          <p:cNvPr id="145" name="Shape 14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 comparatie cu Aripiprazol, Brexpiprazol are un potential mai mic de a  induce reactiii adverse:</a:t>
            </a:r>
          </a:p>
          <a:p>
            <a:pPr lvl="1">
              <a:buClrTx/>
              <a:buSzPct val="75000"/>
              <a:buFontTx/>
              <a:buChar char="•"/>
            </a:pPr>
            <a:r>
              <a:t>acatizie</a:t>
            </a:r>
          </a:p>
          <a:p>
            <a:pPr lvl="1">
              <a:buClrTx/>
              <a:buSzPct val="75000"/>
              <a:buFontTx/>
              <a:buChar char="•"/>
            </a:pPr>
            <a:r>
              <a:t>insomnie</a:t>
            </a:r>
          </a:p>
          <a:p>
            <a:pPr lvl="1">
              <a:buClrTx/>
              <a:buSzPct val="75000"/>
              <a:buFontTx/>
              <a:buChar char="•"/>
            </a:pPr>
            <a:r>
              <a:t>greturi, varsaturi</a:t>
            </a:r>
          </a:p>
          <a:p>
            <a:pPr lvl="1">
              <a:buClrTx/>
              <a:buSzPct val="75000"/>
              <a:buFontTx/>
              <a:buChar char="•"/>
            </a:pPr>
            <a:r>
              <a:t>agitatie.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A7741"/>
                </a:solidFill>
                <a:latin typeface="+mn-lt"/>
                <a:ea typeface="+mn-ea"/>
                <a:cs typeface="+mn-cs"/>
                <a:sym typeface="Bodoni SvtyTwo ITC TT-Bold"/>
              </a:defRPr>
            </a:lvl1pPr>
          </a:lstStyle>
          <a:p>
            <a:pPr/>
            <a:r>
              <a:t>Brexpiprazol</a:t>
            </a:r>
          </a:p>
        </p:txBody>
      </p:sp>
      <p:sp>
        <p:nvSpPr>
          <p:cNvPr id="148" name="Shape 14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este comercializat de compania farmaceutica Otsuka-Lundbeck</a:t>
            </a:r>
          </a:p>
          <a:p>
            <a:pPr/>
            <a:r>
              <a:t>disponibil pentru pacientii din SUA de la inceputul lunii august 2015</a:t>
            </a:r>
          </a:p>
          <a:p>
            <a:pPr/>
            <a:r>
              <a:t>inca nu sunt disponibile informatii legate de comercializarea acestui medicament in Romania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A7741"/>
                </a:solidFill>
                <a:latin typeface="+mn-lt"/>
                <a:ea typeface="+mn-ea"/>
                <a:cs typeface="+mn-cs"/>
                <a:sym typeface="Bodoni SvtyTwo ITC TT-Bold"/>
              </a:defRPr>
            </a:lvl1pPr>
          </a:lstStyle>
          <a:p>
            <a:pPr/>
            <a:r>
              <a:t>Brexpiprazol</a:t>
            </a:r>
          </a:p>
        </p:txBody>
      </p:sp>
      <p:sp>
        <p:nvSpPr>
          <p:cNvPr id="151" name="Shape 15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/>
            <a:r>
              <a:t>Ca si Aripiprazol, ambele antipsihotice sunt agonisti partiali ai receptorilor dopaminergici D2, actionand la nivelul sistemului mezolimbic ca un antagonist functional inhiband specific receptorii dopaminergici postsinaptici cu ameliorarea simptomatologiei pozitive.</a:t>
            </a:r>
          </a:p>
          <a:p>
            <a:pPr algn="just"/>
            <a:r>
              <a:t>La nivelul caii mezocorticale actioneaza ca un agonist functional cu reducerea simptomelor cognitive, negative, afective.</a:t>
            </a:r>
          </a:p>
        </p:txBody>
      </p:sp>
      <p:pic>
        <p:nvPicPr>
          <p:cNvPr id="152" name="pasted-image.tiff"/>
          <p:cNvPicPr>
            <a:picLocks noChangeAspect="1"/>
          </p:cNvPicPr>
          <p:nvPr/>
        </p:nvPicPr>
        <p:blipFill>
          <a:blip r:embed="rId2">
            <a:alphaModFix amt="23863"/>
            <a:extLst/>
          </a:blip>
          <a:srcRect l="21385" t="17160" r="21385" b="25609"/>
          <a:stretch>
            <a:fillRect/>
          </a:stretch>
        </p:blipFill>
        <p:spPr>
          <a:xfrm>
            <a:off x="2209799" y="2133600"/>
            <a:ext cx="8585201" cy="5486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0" t="0" r="0" b="18156"/>
          <a:stretch>
            <a:fillRect/>
          </a:stretch>
        </p:blipFill>
        <p:spPr>
          <a:xfrm>
            <a:off x="3179957" y="4735508"/>
            <a:ext cx="6644698" cy="3106816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hape 155"/>
          <p:cNvSpPr/>
          <p:nvPr>
            <p:ph type="body" sz="quarter" idx="1"/>
          </p:nvPr>
        </p:nvSpPr>
        <p:spPr>
          <a:xfrm>
            <a:off x="777995" y="2521080"/>
            <a:ext cx="11664691" cy="1871399"/>
          </a:xfrm>
          <a:prstGeom prst="rect">
            <a:avLst/>
          </a:prstGeom>
        </p:spPr>
        <p:txBody>
          <a:bodyPr/>
          <a:lstStyle/>
          <a:p>
            <a:pPr/>
            <a:r>
              <a:t>Actioneaza ca agonist partial pe receptorii dopaminergici: D2, D3; si serotoninergici: 1A</a:t>
            </a:r>
          </a:p>
        </p:txBody>
      </p:sp>
      <p:sp>
        <p:nvSpPr>
          <p:cNvPr id="156" name="Shape 1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A7741"/>
                </a:solidFill>
                <a:latin typeface="+mn-lt"/>
                <a:ea typeface="+mn-ea"/>
                <a:cs typeface="+mn-cs"/>
                <a:sym typeface="Bodoni SvtyTwo ITC TT-Bold"/>
              </a:defRPr>
            </a:lvl1pPr>
          </a:lstStyle>
          <a:p>
            <a:pPr/>
            <a:r>
              <a:t>Farmacodinamie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A7741"/>
                </a:solidFill>
                <a:latin typeface="+mn-lt"/>
                <a:ea typeface="+mn-ea"/>
                <a:cs typeface="+mn-cs"/>
                <a:sym typeface="Bodoni SvtyTwo ITC TT-Bold"/>
              </a:defRPr>
            </a:lvl1pPr>
          </a:lstStyle>
          <a:p>
            <a:pPr/>
            <a:r>
              <a:t>Farmacodinamie</a:t>
            </a:r>
          </a:p>
        </p:txBody>
      </p:sp>
      <p:sp>
        <p:nvSpPr>
          <p:cNvPr id="159" name="Shape 159"/>
          <p:cNvSpPr/>
          <p:nvPr>
            <p:ph type="body" sz="quarter" idx="1"/>
          </p:nvPr>
        </p:nvSpPr>
        <p:spPr>
          <a:xfrm>
            <a:off x="508000" y="2628900"/>
            <a:ext cx="11988800" cy="1622964"/>
          </a:xfrm>
          <a:prstGeom prst="rect">
            <a:avLst/>
          </a:prstGeom>
        </p:spPr>
        <p:txBody>
          <a:bodyPr/>
          <a:lstStyle/>
          <a:p>
            <a:pPr/>
            <a:r>
              <a:t>Actiune antagonista pe receptorii serotoninergici 5HT2A, 5HT2B si 5HT7 si dopaminergici D2.</a:t>
            </a:r>
          </a:p>
        </p:txBody>
      </p:sp>
      <p:pic>
        <p:nvPicPr>
          <p:cNvPr id="160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0" t="0" r="0" b="18155"/>
          <a:stretch>
            <a:fillRect/>
          </a:stretch>
        </p:blipFill>
        <p:spPr>
          <a:xfrm>
            <a:off x="3090267" y="4861463"/>
            <a:ext cx="6824179" cy="30216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A7741"/>
                </a:solidFill>
                <a:latin typeface="+mn-lt"/>
                <a:ea typeface="+mn-ea"/>
                <a:cs typeface="+mn-cs"/>
                <a:sym typeface="Bodoni SvtyTwo ITC TT-Bold"/>
              </a:defRPr>
            </a:lvl1pPr>
          </a:lstStyle>
          <a:p>
            <a:pPr/>
            <a:r>
              <a:t>Farmacodinamie</a:t>
            </a:r>
          </a:p>
        </p:txBody>
      </p:sp>
      <p:sp>
        <p:nvSpPr>
          <p:cNvPr id="163" name="Shape 163"/>
          <p:cNvSpPr/>
          <p:nvPr>
            <p:ph type="body" sz="half" idx="1"/>
          </p:nvPr>
        </p:nvSpPr>
        <p:spPr>
          <a:xfrm>
            <a:off x="544503" y="2324100"/>
            <a:ext cx="6035299" cy="6705600"/>
          </a:xfrm>
          <a:prstGeom prst="rect">
            <a:avLst/>
          </a:prstGeom>
        </p:spPr>
        <p:txBody>
          <a:bodyPr/>
          <a:lstStyle/>
          <a:p>
            <a:pPr lvl="1"/>
            <a:r>
              <a:t>Actiune antagonista pe receptorii din spectrul noradrenergic: </a:t>
            </a:r>
          </a:p>
          <a:p>
            <a:pPr lvl="2">
              <a:buClrTx/>
              <a:buSzPct val="75000"/>
              <a:buFontTx/>
              <a:buChar char="•"/>
            </a:pPr>
            <a:r>
              <a:t>Alfa-1A, </a:t>
            </a:r>
          </a:p>
          <a:p>
            <a:pPr lvl="2">
              <a:buClrTx/>
              <a:buSzPct val="75000"/>
              <a:buFontTx/>
              <a:buChar char="•"/>
            </a:pPr>
            <a:r>
              <a:t>Alfa-1B, </a:t>
            </a:r>
          </a:p>
          <a:p>
            <a:pPr lvl="2">
              <a:buClrTx/>
              <a:buSzPct val="75000"/>
              <a:buFontTx/>
              <a:buChar char="•"/>
            </a:pPr>
            <a:r>
              <a:t>Alfa-1D </a:t>
            </a:r>
          </a:p>
          <a:p>
            <a:pPr lvl="2">
              <a:buClrTx/>
              <a:buSzPct val="75000"/>
              <a:buFontTx/>
              <a:buChar char="•"/>
            </a:pPr>
            <a:r>
              <a:t>Alfa-2C.</a:t>
            </a:r>
          </a:p>
        </p:txBody>
      </p:sp>
      <p:pic>
        <p:nvPicPr>
          <p:cNvPr id="164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0" t="0" r="0" b="10341"/>
          <a:stretch>
            <a:fillRect/>
          </a:stretch>
        </p:blipFill>
        <p:spPr>
          <a:xfrm>
            <a:off x="6891835" y="2652934"/>
            <a:ext cx="5011156" cy="45642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414141"/>
      </a:dk1>
      <a:lt1>
        <a:srgbClr val="004141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ld"/>
        <a:ea typeface="Bodoni SvtyTwo ITC TT-Bold"/>
        <a:cs typeface="Bodoni SvtyTwo ITC TT-Bold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33948" dir="270000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ld"/>
        <a:ea typeface="Bodoni SvtyTwo ITC TT-Bold"/>
        <a:cs typeface="Bodoni SvtyTwo ITC TT-Bold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33948" dir="270000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