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78" r:id="rId2"/>
    <p:sldId id="261" r:id="rId3"/>
    <p:sldId id="257" r:id="rId4"/>
    <p:sldId id="258" r:id="rId5"/>
    <p:sldId id="260" r:id="rId6"/>
    <p:sldId id="262" r:id="rId7"/>
    <p:sldId id="263" r:id="rId8"/>
    <p:sldId id="268" r:id="rId9"/>
    <p:sldId id="267" r:id="rId10"/>
    <p:sldId id="266" r:id="rId11"/>
    <p:sldId id="265" r:id="rId12"/>
    <p:sldId id="264" r:id="rId13"/>
    <p:sldId id="272" r:id="rId14"/>
    <p:sldId id="273" r:id="rId15"/>
    <p:sldId id="271" r:id="rId16"/>
    <p:sldId id="270" r:id="rId17"/>
    <p:sldId id="269"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287F86B2-1C57-4D2B-B04C-CCB54C2BACFB}">
          <p14:sldIdLst>
            <p14:sldId id="261"/>
            <p14:sldId id="257"/>
            <p14:sldId id="258"/>
            <p14:sldId id="260"/>
            <p14:sldId id="262"/>
            <p14:sldId id="26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6377" autoAdjust="0"/>
  </p:normalViewPr>
  <p:slideViewPr>
    <p:cSldViewPr>
      <p:cViewPr varScale="1">
        <p:scale>
          <a:sx n="73" d="100"/>
          <a:sy n="73"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16ECF-BEAE-4316-A08C-F3FC70338CC8}" type="datetimeFigureOut">
              <a:rPr lang="en-US" smtClean="0"/>
              <a:pPr/>
              <a:t>4/16/2016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DA483-3052-41E6-B6E8-DDCF58E39ECA}" type="slidenum">
              <a:rPr lang="en-US" smtClean="0"/>
              <a:pPr/>
              <a:t>‹#›</a:t>
            </a:fld>
            <a:endParaRPr lang="en-US"/>
          </a:p>
        </p:txBody>
      </p:sp>
    </p:spTree>
    <p:extLst>
      <p:ext uri="{BB962C8B-B14F-4D97-AF65-F5344CB8AC3E}">
        <p14:creationId xmlns="" xmlns:p14="http://schemas.microsoft.com/office/powerpoint/2010/main" val="21702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a:xfrm>
            <a:off x="2971799" y="5870576"/>
            <a:ext cx="3670469" cy="377825"/>
          </a:xfrm>
        </p:spPr>
        <p:txBody>
          <a:bodyPr/>
          <a:lstStyle/>
          <a:p>
            <a:endParaRPr lang="en-US"/>
          </a:p>
        </p:txBody>
      </p:sp>
      <p:sp>
        <p:nvSpPr>
          <p:cNvPr id="6" name="Slide Number Placeholder 5"/>
          <p:cNvSpPr>
            <a:spLocks noGrp="1"/>
          </p:cNvSpPr>
          <p:nvPr>
            <p:ph type="sldNum" sz="quarter" idx="12"/>
          </p:nvPr>
        </p:nvSpPr>
        <p:spPr>
          <a:xfrm>
            <a:off x="7956719" y="5870576"/>
            <a:ext cx="413375" cy="377825"/>
          </a:xfrm>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282041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713B2-AD7B-4CA1-A206-D27C9A99A354}"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86234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91839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43238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50489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102905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204008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123440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7472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91060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713B2-AD7B-4CA1-A206-D27C9A99A354}" type="datetimeFigureOut">
              <a:rPr lang="en-US" smtClean="0"/>
              <a:pPr/>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0449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2713B2-AD7B-4CA1-A206-D27C9A99A354}"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197255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2713B2-AD7B-4CA1-A206-D27C9A99A354}" type="datetimeFigureOut">
              <a:rPr lang="en-US" smtClean="0"/>
              <a:pPr/>
              <a:t>4/16/2016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79356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2713B2-AD7B-4CA1-A206-D27C9A99A354}" type="datetimeFigureOut">
              <a:rPr lang="en-US" smtClean="0"/>
              <a:pPr/>
              <a:t>4/16/2016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134160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6D2713B2-AD7B-4CA1-A206-D27C9A99A354}" type="datetimeFigureOut">
              <a:rPr lang="en-US" smtClean="0"/>
              <a:pPr/>
              <a:t>4/16/2016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08271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713B2-AD7B-4CA1-A206-D27C9A99A354}"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6364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713B2-AD7B-4CA1-A206-D27C9A99A354}" type="datetimeFigureOut">
              <a:rPr lang="en-US" smtClean="0"/>
              <a:pPr/>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204159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D2713B2-AD7B-4CA1-A206-D27C9A99A354}" type="datetimeFigureOut">
              <a:rPr lang="en-US" smtClean="0"/>
              <a:pPr/>
              <a:t>4/16/2016</a:t>
            </a:fld>
            <a:endParaRPr lang="en-US"/>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4E342FB-59E6-46FD-8196-5D50A7B91428}" type="slidenum">
              <a:rPr lang="en-US" smtClean="0"/>
              <a:pPr/>
              <a:t>‹#›</a:t>
            </a:fld>
            <a:endParaRPr lang="en-US"/>
          </a:p>
        </p:txBody>
      </p:sp>
    </p:spTree>
    <p:extLst>
      <p:ext uri="{BB962C8B-B14F-4D97-AF65-F5344CB8AC3E}">
        <p14:creationId xmlns="" xmlns:p14="http://schemas.microsoft.com/office/powerpoint/2010/main" val="426711830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errifying_asylum_tour_of_the_past_17.jpg"/>
          <p:cNvPicPr>
            <a:picLocks noGrp="1" noChangeAspect="1" noChangeArrowheads="1"/>
          </p:cNvPicPr>
          <p:nvPr>
            <p:ph idx="1"/>
          </p:nvPr>
        </p:nvPicPr>
        <p:blipFill>
          <a:blip r:embed="rId2"/>
          <a:srcRect/>
          <a:stretch>
            <a:fillRect/>
          </a:stretch>
        </p:blipFill>
        <p:spPr bwMode="auto">
          <a:xfrm>
            <a:off x="152400" y="228600"/>
            <a:ext cx="8763000" cy="6400800"/>
          </a:xfrm>
          <a:prstGeom prst="rect">
            <a:avLst/>
          </a:prstGeom>
          <a:noFill/>
        </p:spPr>
      </p:pic>
      <p:sp>
        <p:nvSpPr>
          <p:cNvPr id="2" name="Title 1"/>
          <p:cNvSpPr>
            <a:spLocks noGrp="1"/>
          </p:cNvSpPr>
          <p:nvPr>
            <p:ph type="title"/>
          </p:nvPr>
        </p:nvSpPr>
        <p:spPr>
          <a:xfrm>
            <a:off x="4572000" y="304800"/>
            <a:ext cx="4302920" cy="533399"/>
          </a:xfrm>
        </p:spPr>
        <p:txBody>
          <a:bodyPr>
            <a:noAutofit/>
          </a:bodyPr>
          <a:lstStyle/>
          <a:p>
            <a:r>
              <a:rPr lang="ro-RO" sz="3000" b="1" i="1" cap="none" dirty="0" smtClean="0">
                <a:solidFill>
                  <a:schemeClr val="bg1"/>
                </a:solidFill>
                <a:latin typeface="Freestyle Script" pitchFamily="66" charset="0"/>
              </a:rPr>
              <a:t>Realizata de un pacient cu schizofrenie</a:t>
            </a:r>
            <a:endParaRPr lang="en-US" sz="3000" b="1" i="1" cap="none" dirty="0">
              <a:solidFill>
                <a:schemeClr val="bg1"/>
              </a:solidFill>
              <a:latin typeface="Freestyle Script"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381000"/>
            <a:ext cx="8172449" cy="3962400"/>
          </a:xfrm>
        </p:spPr>
        <p:txBody>
          <a:bodyPr>
            <a:normAutofit/>
          </a:bodyPr>
          <a:lstStyle/>
          <a:p>
            <a:pPr marL="457200" indent="-457200">
              <a:buAutoNum type="arabicPeriod" startAt="3"/>
            </a:pPr>
            <a:r>
              <a:rPr lang="ro-RO" sz="2000" b="1" dirty="0" smtClean="0"/>
              <a:t>FENOMENUL DE MISMATCH NEGATIVITY (MMN)</a:t>
            </a:r>
          </a:p>
          <a:p>
            <a:pPr marL="457200" indent="-457200">
              <a:buFont typeface="Wingdings" pitchFamily="2" charset="2"/>
              <a:buChar char="Ø"/>
            </a:pPr>
            <a:r>
              <a:rPr lang="ro-RO" sz="2000" dirty="0" smtClean="0"/>
              <a:t>Raspuns automat al celulelor nervoase de la nivelul cortexului auditiv la schimbarile de intensitate dintr-o secventa repetitiva de stimuli auditivi standardizati.</a:t>
            </a:r>
          </a:p>
          <a:p>
            <a:pPr marL="457200" indent="-457200">
              <a:buFont typeface="Wingdings" pitchFamily="2" charset="2"/>
              <a:buChar char="Ø"/>
            </a:pPr>
            <a:r>
              <a:rPr lang="ro-RO" sz="2000" u="sng" dirty="0" smtClean="0"/>
              <a:t>Importanta – atentioneaza creierul ca  un eveniment important este pe cale sa se produca.</a:t>
            </a:r>
          </a:p>
          <a:p>
            <a:pPr marL="457200" indent="-457200">
              <a:buFont typeface="Wingdings" pitchFamily="2" charset="2"/>
              <a:buChar char="Ø"/>
            </a:pPr>
            <a:r>
              <a:rPr lang="ro-RO" sz="2000" dirty="0" smtClean="0"/>
              <a:t>Are loc chiar si in absenta constientizarii stimulilor.</a:t>
            </a:r>
          </a:p>
          <a:p>
            <a:pPr marL="457200" indent="-457200">
              <a:buFont typeface="Wingdings" pitchFamily="2" charset="2"/>
              <a:buChar char="Ø"/>
            </a:pPr>
            <a:r>
              <a:rPr lang="ro-RO" sz="2000" dirty="0" smtClean="0"/>
              <a:t>Receptorii NMDA au un rol critic in generarea MMN.</a:t>
            </a:r>
          </a:p>
          <a:p>
            <a:pPr marL="457200" indent="-457200">
              <a:buNone/>
            </a:pPr>
            <a:endParaRPr lang="ro-RO" sz="2000" dirty="0" smtClean="0"/>
          </a:p>
          <a:p>
            <a:pPr marL="457200" indent="-457200">
              <a:buFont typeface="Wingdings" pitchFamily="2" charset="2"/>
              <a:buChar char="Ø"/>
            </a:pPr>
            <a:endParaRPr lang="ro-RO" sz="2000" dirty="0"/>
          </a:p>
        </p:txBody>
      </p:sp>
      <p:pic>
        <p:nvPicPr>
          <p:cNvPr id="1026" name="Picture 2" descr="H:\3618448_pone.0061152.g001.png"/>
          <p:cNvPicPr>
            <a:picLocks noChangeAspect="1" noChangeArrowheads="1"/>
          </p:cNvPicPr>
          <p:nvPr/>
        </p:nvPicPr>
        <p:blipFill>
          <a:blip r:embed="rId2"/>
          <a:srcRect/>
          <a:stretch>
            <a:fillRect/>
          </a:stretch>
        </p:blipFill>
        <p:spPr bwMode="auto">
          <a:xfrm>
            <a:off x="1066800" y="3581400"/>
            <a:ext cx="6400800" cy="3048000"/>
          </a:xfrm>
          <a:prstGeom prst="rect">
            <a:avLst/>
          </a:prstGeom>
          <a:noFill/>
        </p:spPr>
      </p:pic>
    </p:spTree>
    <p:extLst>
      <p:ext uri="{BB962C8B-B14F-4D97-AF65-F5344CB8AC3E}">
        <p14:creationId xmlns="" xmlns:p14="http://schemas.microsoft.com/office/powerpoint/2010/main" val="58003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304800"/>
            <a:ext cx="8172449" cy="6248400"/>
          </a:xfrm>
        </p:spPr>
        <p:txBody>
          <a:bodyPr>
            <a:normAutofit/>
          </a:bodyPr>
          <a:lstStyle/>
          <a:p>
            <a:pPr marL="457200" indent="-457200">
              <a:buFont typeface="Wingdings" pitchFamily="2" charset="2"/>
              <a:buChar char="Ø"/>
            </a:pPr>
            <a:r>
              <a:rPr lang="ro-RO" sz="2000" b="1" dirty="0" smtClean="0"/>
              <a:t>Studii in domeniul MMN:</a:t>
            </a:r>
          </a:p>
          <a:p>
            <a:pPr marL="457200" indent="-457200">
              <a:buFontTx/>
              <a:buChar char="-"/>
            </a:pPr>
            <a:r>
              <a:rPr lang="ro-RO" sz="2000" dirty="0" smtClean="0"/>
              <a:t>2 loturi de pacienti – sanatosi/ diagnosticati cu schizofrenie.</a:t>
            </a:r>
          </a:p>
          <a:p>
            <a:pPr marL="457200" indent="-457200">
              <a:buFontTx/>
              <a:buChar char="-"/>
            </a:pPr>
            <a:r>
              <a:rPr lang="ro-RO" sz="2000" dirty="0" smtClean="0"/>
              <a:t>Teorie si obiective: antagonistii receptorilor NMDA inhiba activitatea acestora=&gt; deficitul raspunsului MMN </a:t>
            </a:r>
            <a:r>
              <a:rPr lang="ro-RO" sz="2000" dirty="0" smtClean="0">
                <a:sym typeface="Wingdings" pitchFamily="2" charset="2"/>
              </a:rPr>
              <a:t> sistemul dopaminergic nu induce nici o schimbare in raspunsul MMN.</a:t>
            </a:r>
          </a:p>
          <a:p>
            <a:pPr marL="457200" indent="-457200">
              <a:buFontTx/>
              <a:buChar char="-"/>
            </a:pPr>
            <a:r>
              <a:rPr lang="ro-RO" sz="2000" dirty="0" smtClean="0">
                <a:sym typeface="Wingdings" pitchFamily="2" charset="2"/>
              </a:rPr>
              <a:t>Subiectii au fost expusi la stimuli auditivi generati de notele muzicale ale pianului:</a:t>
            </a:r>
          </a:p>
          <a:p>
            <a:pPr marL="457200" indent="-457200"/>
            <a:r>
              <a:rPr lang="ro-RO" sz="2000" i="1" dirty="0" smtClean="0">
                <a:sym typeface="Wingdings" pitchFamily="2" charset="2"/>
              </a:rPr>
              <a:t>Indivizii sanatosi </a:t>
            </a:r>
            <a:r>
              <a:rPr lang="ro-RO" sz="2000" dirty="0" smtClean="0">
                <a:sym typeface="Wingdings" pitchFamily="2" charset="2"/>
              </a:rPr>
              <a:t> diferente de 3% intre note (clapa alba și neagra) perceptie de finete, acuitate mare.</a:t>
            </a:r>
          </a:p>
          <a:p>
            <a:pPr marL="457200" indent="-457200"/>
            <a:r>
              <a:rPr lang="ro-RO" sz="2000" i="1" dirty="0" smtClean="0">
                <a:sym typeface="Wingdings" pitchFamily="2" charset="2"/>
              </a:rPr>
              <a:t>Indivizii diagnosticati cu schizofrenie cu prognostic nefavorabil </a:t>
            </a:r>
            <a:r>
              <a:rPr lang="ro-RO" sz="2000" dirty="0" smtClean="0">
                <a:sym typeface="Wingdings" pitchFamily="2" charset="2"/>
              </a:rPr>
              <a:t> diferente ≥ 20% dintre note (diferenta de la Do la Fa)  perceptie slaba, acuitate foarte scazuta.</a:t>
            </a:r>
          </a:p>
          <a:p>
            <a:pPr marL="457200" indent="-457200"/>
            <a:r>
              <a:rPr lang="ro-RO" sz="2000" i="1" dirty="0" smtClean="0">
                <a:sym typeface="Wingdings" pitchFamily="2" charset="2"/>
              </a:rPr>
              <a:t>O parte din pacientii bolnavi </a:t>
            </a:r>
            <a:r>
              <a:rPr lang="ro-RO" sz="2000" dirty="0" smtClean="0">
                <a:sym typeface="Wingdings" pitchFamily="2" charset="2"/>
              </a:rPr>
              <a:t>puteau sesiza doar diferente de 100% dintre note (o octava sau mai mult).</a:t>
            </a:r>
          </a:p>
          <a:p>
            <a:pPr marL="457200" indent="-457200">
              <a:buFontTx/>
              <a:buChar char="-"/>
            </a:pPr>
            <a:r>
              <a:rPr lang="ro-RO" sz="2000" i="1" dirty="0" smtClean="0">
                <a:sym typeface="Wingdings" pitchFamily="2" charset="2"/>
              </a:rPr>
              <a:t>s-au efectuat si studii care au incercat sa coreleze deficitul raspunsului auditiv si </a:t>
            </a:r>
            <a:r>
              <a:rPr lang="ro-RO" sz="2000" i="1" u="sng" dirty="0" smtClean="0">
                <a:sym typeface="Wingdings" pitchFamily="2" charset="2"/>
              </a:rPr>
              <a:t>rezultatul social si ocupational  handicap social al individului</a:t>
            </a:r>
            <a:r>
              <a:rPr lang="ro-RO" sz="2000" i="1" dirty="0" smtClean="0">
                <a:sym typeface="Wingdings" pitchFamily="2" charset="2"/>
              </a:rPr>
              <a:t>.</a:t>
            </a:r>
          </a:p>
          <a:p>
            <a:pPr marL="457200" indent="-457200">
              <a:buFontTx/>
              <a:buChar char="-"/>
            </a:pPr>
            <a:endParaRPr lang="ro-RO" sz="2000" dirty="0" smtClean="0"/>
          </a:p>
          <a:p>
            <a:pPr marL="0" indent="0">
              <a:buNone/>
            </a:pPr>
            <a:endParaRPr lang="ro-RO" sz="2000" dirty="0"/>
          </a:p>
        </p:txBody>
      </p:sp>
    </p:spTree>
    <p:extLst>
      <p:ext uri="{BB962C8B-B14F-4D97-AF65-F5344CB8AC3E}">
        <p14:creationId xmlns="" xmlns:p14="http://schemas.microsoft.com/office/powerpoint/2010/main" val="58003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685800"/>
            <a:ext cx="8172449" cy="5562600"/>
          </a:xfrm>
        </p:spPr>
        <p:txBody>
          <a:bodyPr>
            <a:normAutofit/>
          </a:bodyPr>
          <a:lstStyle/>
          <a:p>
            <a:pPr marL="0" indent="0">
              <a:buNone/>
            </a:pPr>
            <a:r>
              <a:rPr lang="ro-RO" sz="2000" b="1" dirty="0" smtClean="0"/>
              <a:t>CONCLUZII </a:t>
            </a:r>
          </a:p>
          <a:p>
            <a:pPr marL="0" indent="0">
              <a:buFontTx/>
              <a:buChar char="-"/>
            </a:pPr>
            <a:r>
              <a:rPr lang="ro-RO" sz="2000" dirty="0" smtClean="0"/>
              <a:t>Poate oferi informatii despre progresia bolii in faza precoce</a:t>
            </a:r>
          </a:p>
          <a:p>
            <a:pPr marL="0" indent="0">
              <a:buFontTx/>
              <a:buChar char="-"/>
            </a:pPr>
            <a:r>
              <a:rPr lang="ro-RO" sz="2000" dirty="0" smtClean="0"/>
              <a:t>Cei mai buni factori predictivi ar putea exista inafara sistemului dopaminergic</a:t>
            </a:r>
          </a:p>
          <a:p>
            <a:pPr marL="0" indent="0">
              <a:buFontTx/>
              <a:buChar char="-"/>
            </a:pPr>
            <a:r>
              <a:rPr lang="ro-RO" sz="2000" dirty="0" smtClean="0"/>
              <a:t>Pacientii cu schizofrenie au o dizabilitate de a recunoaste intonatia de tip emotional</a:t>
            </a:r>
          </a:p>
          <a:p>
            <a:pPr marL="0" indent="0">
              <a:buFontTx/>
              <a:buChar char="-"/>
            </a:pPr>
            <a:r>
              <a:rPr lang="ro-RO" sz="2000" dirty="0" smtClean="0"/>
              <a:t>Se doreste a se acorda o mai mare atentie contributiilor factorilor senzoriali in deficitul psihosocial al pacientilor cu schizofrenie.</a:t>
            </a:r>
          </a:p>
          <a:p>
            <a:pPr marL="0" indent="0">
              <a:buNone/>
            </a:pPr>
            <a:endParaRPr lang="ro-RO" sz="2000" dirty="0"/>
          </a:p>
        </p:txBody>
      </p:sp>
    </p:spTree>
    <p:extLst>
      <p:ext uri="{BB962C8B-B14F-4D97-AF65-F5344CB8AC3E}">
        <p14:creationId xmlns="" xmlns:p14="http://schemas.microsoft.com/office/powerpoint/2010/main" val="58003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914400"/>
            <a:ext cx="8020049" cy="5486400"/>
          </a:xfrm>
        </p:spPr>
        <p:txBody>
          <a:bodyPr>
            <a:normAutofit/>
          </a:bodyPr>
          <a:lstStyle/>
          <a:p>
            <a:pPr>
              <a:buNone/>
            </a:pPr>
            <a:r>
              <a:rPr lang="ro-RO" sz="2000" b="1" dirty="0" smtClean="0"/>
              <a:t>4. TEORIA IMUNOLOGICA </a:t>
            </a:r>
          </a:p>
          <a:p>
            <a:pPr>
              <a:buFont typeface="Wingdings" pitchFamily="2" charset="2"/>
              <a:buChar char="Ø"/>
            </a:pPr>
            <a:r>
              <a:rPr lang="ro-RO" sz="2000" dirty="0" smtClean="0"/>
              <a:t> Initial: identificarea unor simptome schizofreniforme la pacientii cu </a:t>
            </a:r>
            <a:r>
              <a:rPr lang="ro-RO" sz="2000" i="1" dirty="0" smtClean="0"/>
              <a:t>Encefalita cu anticorpi anti-receptori NMDA </a:t>
            </a:r>
            <a:r>
              <a:rPr lang="ro-RO" sz="2000" dirty="0" smtClean="0">
                <a:sym typeface="Wingdings" pitchFamily="2" charset="2"/>
              </a:rPr>
              <a:t> remiterea completa a simptomelor dupa administrarea tratamentului imunologic.</a:t>
            </a:r>
            <a:endParaRPr lang="ro-RO" sz="2000" i="1" dirty="0" smtClean="0"/>
          </a:p>
          <a:p>
            <a:pPr>
              <a:buNone/>
            </a:pPr>
            <a:r>
              <a:rPr lang="ro-RO" sz="2000" b="1" dirty="0" smtClean="0"/>
              <a:t>    - </a:t>
            </a:r>
            <a:r>
              <a:rPr lang="ro-RO" sz="2000" dirty="0" smtClean="0"/>
              <a:t>Obiectiv: implicarea anticorpilor anti receptor NMDA in schizofrenie </a:t>
            </a:r>
          </a:p>
          <a:p>
            <a:pPr>
              <a:buNone/>
            </a:pPr>
            <a:r>
              <a:rPr lang="ro-RO" sz="2000" dirty="0" smtClean="0"/>
              <a:t>    - Studiu:  1 lot de pacienti diagnosticati cu  schizofrenie – s-au titrat anticorpii anti receptori NMDA  =&gt; pozitiv 1-3%.</a:t>
            </a:r>
          </a:p>
          <a:p>
            <a:pPr>
              <a:buNone/>
            </a:pPr>
            <a:r>
              <a:rPr lang="ro-RO" sz="2000" dirty="0" smtClean="0"/>
              <a:t>- s-a aplicat terapia imunologica – simptomatologia s-a diminuat dar nu s-a remis.</a:t>
            </a:r>
          </a:p>
          <a:p>
            <a:pPr>
              <a:buNone/>
            </a:pPr>
            <a:r>
              <a:rPr lang="ro-RO" sz="2000" dirty="0" smtClean="0"/>
              <a:t>   - Concluzii - foarte probabil ca acesti anticorpi sa fie prezenti la o mica parte dintre pacientii cu schizofrenie.</a:t>
            </a:r>
          </a:p>
          <a:p>
            <a:pPr>
              <a:buNone/>
            </a:pPr>
            <a:r>
              <a:rPr lang="ro-RO" sz="2000" b="1" dirty="0" smtClean="0"/>
              <a:t>                       - </a:t>
            </a:r>
            <a:r>
              <a:rPr lang="ro-RO" sz="2000" dirty="0" smtClean="0"/>
              <a:t>compromiterea receptorilor NMDA – simptomatologie psihotica.</a:t>
            </a:r>
            <a:r>
              <a:rPr lang="ro-RO" sz="2000" b="1" dirty="0" smtClean="0"/>
              <a:t>  </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98569" cy="1676400"/>
          </a:xfrm>
        </p:spPr>
        <p:txBody>
          <a:bodyPr>
            <a:normAutofit/>
          </a:bodyPr>
          <a:lstStyle/>
          <a:p>
            <a:r>
              <a:rPr lang="ro-RO" sz="3600" b="1" dirty="0" smtClean="0"/>
              <a:t>IMPLICATII FARMACOLOGICE</a:t>
            </a:r>
            <a:endParaRPr lang="en-US" sz="3600" b="1" dirty="0"/>
          </a:p>
        </p:txBody>
      </p:sp>
      <p:sp>
        <p:nvSpPr>
          <p:cNvPr id="3" name="Content Placeholder 2"/>
          <p:cNvSpPr>
            <a:spLocks noGrp="1"/>
          </p:cNvSpPr>
          <p:nvPr>
            <p:ph idx="1"/>
          </p:nvPr>
        </p:nvSpPr>
        <p:spPr>
          <a:xfrm>
            <a:off x="514351" y="2133600"/>
            <a:ext cx="7943849" cy="4343400"/>
          </a:xfrm>
        </p:spPr>
        <p:txBody>
          <a:bodyPr>
            <a:normAutofit/>
          </a:bodyPr>
          <a:lstStyle/>
          <a:p>
            <a:pPr marL="457200" indent="-457200">
              <a:buAutoNum type="arabicPeriod"/>
            </a:pPr>
            <a:r>
              <a:rPr lang="ro-RO" sz="3000" b="1" u="sng" dirty="0" smtClean="0"/>
              <a:t>POMAGLUMETAD</a:t>
            </a:r>
          </a:p>
          <a:p>
            <a:pPr marL="457200" indent="-457200">
              <a:buNone/>
            </a:pPr>
            <a:endParaRPr lang="ro-RO" sz="3000" b="1" u="sng" dirty="0" smtClean="0"/>
          </a:p>
          <a:p>
            <a:pPr marL="457200" indent="-457200">
              <a:buNone/>
            </a:pPr>
            <a:r>
              <a:rPr lang="ro-RO" sz="3000" b="1" dirty="0" smtClean="0"/>
              <a:t>2.  </a:t>
            </a:r>
            <a:r>
              <a:rPr lang="ro-RO" sz="3000" b="1" u="sng" dirty="0" smtClean="0"/>
              <a:t>BITOPERTIN</a:t>
            </a:r>
          </a:p>
          <a:p>
            <a:pPr marL="457200" indent="-457200">
              <a:buNone/>
            </a:pPr>
            <a:endParaRPr lang="ro-RO" sz="3000" b="1" u="sng" dirty="0" smtClean="0"/>
          </a:p>
          <a:p>
            <a:pPr marL="457200" indent="-457200">
              <a:buNone/>
            </a:pPr>
            <a:r>
              <a:rPr lang="ro-RO" sz="3000" b="1" dirty="0" smtClean="0"/>
              <a:t>3.  </a:t>
            </a:r>
            <a:r>
              <a:rPr lang="ro-RO" sz="3000" b="1" u="sng" dirty="0" smtClean="0"/>
              <a:t>STIMULAREA ELECTRICA TRANSCRANIANA</a:t>
            </a:r>
            <a:endParaRPr lang="en-US" sz="3000" b="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020049" cy="4800600"/>
          </a:xfrm>
        </p:spPr>
        <p:txBody>
          <a:bodyPr>
            <a:normAutofit/>
          </a:bodyPr>
          <a:lstStyle/>
          <a:p>
            <a:pPr marL="457200" indent="-457200">
              <a:buAutoNum type="arabicPeriod"/>
            </a:pPr>
            <a:r>
              <a:rPr lang="ro-RO" sz="2000" b="1" dirty="0" smtClean="0"/>
              <a:t>POMAGLUMETAD (LY – 404,039)</a:t>
            </a:r>
          </a:p>
          <a:p>
            <a:pPr marL="457200" indent="-457200">
              <a:buFont typeface="Wingdings" pitchFamily="2" charset="2"/>
              <a:buChar char="Ø"/>
            </a:pPr>
            <a:r>
              <a:rPr lang="ro-RO" sz="2000" dirty="0" smtClean="0"/>
              <a:t>Aminoacid care actioneaza ca un agonist</a:t>
            </a:r>
          </a:p>
          <a:p>
            <a:pPr marL="457200" indent="-457200">
              <a:buNone/>
            </a:pPr>
            <a:r>
              <a:rPr lang="ro-RO" sz="2000" dirty="0" smtClean="0"/>
              <a:t> selectiv pentru receptorii metabotropici </a:t>
            </a:r>
          </a:p>
          <a:p>
            <a:pPr marL="457200" indent="-457200">
              <a:buNone/>
            </a:pPr>
            <a:r>
              <a:rPr lang="ro-RO" sz="2000" dirty="0" smtClean="0"/>
              <a:t> ai glutamatului.</a:t>
            </a:r>
          </a:p>
          <a:p>
            <a:pPr marL="457200" indent="-457200">
              <a:buFont typeface="Wingdings" pitchFamily="2" charset="2"/>
              <a:buChar char="Ø"/>
            </a:pPr>
            <a:r>
              <a:rPr lang="ro-RO" sz="2000" dirty="0" smtClean="0"/>
              <a:t>Are potențial antipsihotic si anxiolitic.</a:t>
            </a:r>
          </a:p>
          <a:p>
            <a:pPr marL="457200" indent="-457200">
              <a:buFont typeface="Wingdings" pitchFamily="2" charset="2"/>
              <a:buChar char="Ø"/>
            </a:pPr>
            <a:r>
              <a:rPr lang="ro-RO" sz="2000" dirty="0" smtClean="0"/>
              <a:t>Mecanism de actiune:</a:t>
            </a:r>
          </a:p>
          <a:p>
            <a:pPr marL="457200" indent="-457200">
              <a:buFontTx/>
              <a:buChar char="-"/>
            </a:pPr>
            <a:r>
              <a:rPr lang="ro-RO" sz="2000" dirty="0" smtClean="0"/>
              <a:t>Moduleaza activitatea glutamatergica prin reducerea eliberarii de glutamat la nivel presinaptic din ariile cerebrale: frontala si limbica.</a:t>
            </a:r>
          </a:p>
          <a:p>
            <a:pPr marL="457200" indent="-457200">
              <a:buFontTx/>
              <a:buChar char="-"/>
            </a:pPr>
            <a:r>
              <a:rPr lang="ro-RO" sz="2000" dirty="0" smtClean="0"/>
              <a:t>Doze – in monoterapie 40 mg / in asociere cu alte antipsihotice 20 mg.</a:t>
            </a:r>
          </a:p>
          <a:p>
            <a:pPr marL="457200" indent="-457200">
              <a:buFont typeface="Wingdings" pitchFamily="2" charset="2"/>
              <a:buChar char="Ø"/>
            </a:pPr>
            <a:r>
              <a:rPr lang="ro-RO" sz="2000" dirty="0" smtClean="0"/>
              <a:t>Experimentele in laborator au demonstrat efecte terapeutice.</a:t>
            </a:r>
          </a:p>
          <a:p>
            <a:pPr marL="457200" indent="-457200">
              <a:buFontTx/>
              <a:buChar char="-"/>
            </a:pPr>
            <a:r>
              <a:rPr lang="ro-RO" sz="2000" dirty="0" smtClean="0"/>
              <a:t>Studiile clinice pe pacienti in faze avansate de schizofrenie nu au putut demonstra beneficii semnificative.</a:t>
            </a:r>
          </a:p>
          <a:p>
            <a:pPr marL="457200" indent="-457200">
              <a:buNone/>
            </a:pPr>
            <a:endParaRPr lang="en-US" sz="2000" dirty="0"/>
          </a:p>
        </p:txBody>
      </p:sp>
      <p:pic>
        <p:nvPicPr>
          <p:cNvPr id="3074" name="Picture 2" descr="H:\LY2140023_structure.png"/>
          <p:cNvPicPr>
            <a:picLocks noChangeAspect="1" noChangeArrowheads="1"/>
          </p:cNvPicPr>
          <p:nvPr/>
        </p:nvPicPr>
        <p:blipFill>
          <a:blip r:embed="rId2"/>
          <a:srcRect/>
          <a:stretch>
            <a:fillRect/>
          </a:stretch>
        </p:blipFill>
        <p:spPr bwMode="auto">
          <a:xfrm>
            <a:off x="5638800" y="580813"/>
            <a:ext cx="2819400" cy="25531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533400"/>
            <a:ext cx="8096249" cy="6096000"/>
          </a:xfrm>
        </p:spPr>
        <p:txBody>
          <a:bodyPr>
            <a:normAutofit fontScale="92500" lnSpcReduction="10000"/>
          </a:bodyPr>
          <a:lstStyle/>
          <a:p>
            <a:pPr marL="457200" indent="-457200">
              <a:buAutoNum type="arabicPeriod" startAt="2"/>
            </a:pPr>
            <a:r>
              <a:rPr lang="ro-RO" sz="2000" b="1" dirty="0" smtClean="0"/>
              <a:t>BITOPERTIN </a:t>
            </a:r>
          </a:p>
          <a:p>
            <a:pPr marL="457200" indent="-457200">
              <a:buFont typeface="Wingdings" pitchFamily="2" charset="2"/>
              <a:buChar char="Ø"/>
            </a:pPr>
            <a:r>
              <a:rPr lang="ro-RO" sz="2000" dirty="0" smtClean="0"/>
              <a:t>Inhibitor al recaptarii glicinei la nivel sinaptic.</a:t>
            </a:r>
          </a:p>
          <a:p>
            <a:pPr marL="457200" indent="-457200">
              <a:buFont typeface="Wingdings" pitchFamily="2" charset="2"/>
              <a:buChar char="Ø"/>
            </a:pPr>
            <a:r>
              <a:rPr lang="ro-RO" sz="2000" dirty="0" smtClean="0"/>
              <a:t>Cercetat ca adjuvant al antipsihoticelor in scopul </a:t>
            </a:r>
          </a:p>
          <a:p>
            <a:pPr marL="457200" indent="-457200">
              <a:buNone/>
            </a:pPr>
            <a:r>
              <a:rPr lang="ro-RO" sz="2000" dirty="0" smtClean="0"/>
              <a:t>terapiei simptomelor negative persistente și</a:t>
            </a:r>
          </a:p>
          <a:p>
            <a:pPr marL="457200" indent="-457200">
              <a:buNone/>
            </a:pPr>
            <a:r>
              <a:rPr lang="ro-RO" sz="2000" dirty="0" smtClean="0"/>
              <a:t> pozitive insuficient controlate terapeutic</a:t>
            </a:r>
          </a:p>
          <a:p>
            <a:pPr marL="457200" indent="-457200">
              <a:buNone/>
            </a:pPr>
            <a:r>
              <a:rPr lang="ro-RO" sz="2000" dirty="0" smtClean="0"/>
              <a:t> din schizofrenie.</a:t>
            </a:r>
          </a:p>
          <a:p>
            <a:pPr marL="457200" indent="-457200">
              <a:buFont typeface="Wingdings" pitchFamily="2" charset="2"/>
              <a:buChar char="Ø"/>
            </a:pPr>
            <a:r>
              <a:rPr lang="ro-RO" sz="2000" dirty="0" smtClean="0"/>
              <a:t>Mecanism de actiune:</a:t>
            </a:r>
          </a:p>
          <a:p>
            <a:pPr marL="457200" indent="-457200">
              <a:buFontTx/>
              <a:buChar char="-"/>
            </a:pPr>
            <a:r>
              <a:rPr lang="ro-RO" sz="2000" dirty="0" smtClean="0"/>
              <a:t>Creste nivelul de glicina prin inhibarea recaptarii acesteia la nivel sinaptic (*glicina este un co-agonist impreuna cu glutamatul la nivelul receptorilor NMDA).</a:t>
            </a:r>
          </a:p>
          <a:p>
            <a:pPr marL="457200" indent="-457200">
              <a:buFont typeface="Wingdings" pitchFamily="2" charset="2"/>
              <a:buChar char="Ø"/>
            </a:pPr>
            <a:r>
              <a:rPr lang="ro-RO" sz="2000" dirty="0" smtClean="0"/>
              <a:t>Studiul s-a desfasurat in 3 faze:</a:t>
            </a:r>
          </a:p>
          <a:p>
            <a:pPr marL="457200" indent="-457200">
              <a:buFontTx/>
              <a:buChar char="-"/>
            </a:pPr>
            <a:r>
              <a:rPr lang="ro-RO" sz="2000" dirty="0" smtClean="0"/>
              <a:t>Faza I </a:t>
            </a:r>
            <a:r>
              <a:rPr lang="ro-RO" sz="2000" dirty="0" smtClean="0">
                <a:sym typeface="Wingdings" pitchFamily="2" charset="2"/>
              </a:rPr>
              <a:t> la 83 % dintre pacienti – ameliorare semnificativa a simptomatologiei negative.</a:t>
            </a:r>
          </a:p>
          <a:p>
            <a:pPr marL="457200" indent="-457200">
              <a:buFontTx/>
              <a:buChar char="-"/>
            </a:pPr>
            <a:r>
              <a:rPr lang="ro-RO" sz="2000" dirty="0" smtClean="0">
                <a:sym typeface="Wingdings" pitchFamily="2" charset="2"/>
              </a:rPr>
              <a:t>Faza II/III  studiul s-a axat pe simptomatologia negativa persistenta  nu s-a evidentiat nici un efect terapeutic semnificativ </a:t>
            </a:r>
          </a:p>
          <a:p>
            <a:pPr marL="457200" indent="-457200">
              <a:buFontTx/>
              <a:buChar char="-"/>
            </a:pPr>
            <a:r>
              <a:rPr lang="ro-RO" sz="2000" dirty="0" smtClean="0">
                <a:sym typeface="Wingdings" pitchFamily="2" charset="2"/>
              </a:rPr>
              <a:t>Cercetarile au fost redirectionate spre posibilitatea utilizarii compusului in tratamentul tulburarilor obsesiv-compulsive. </a:t>
            </a:r>
          </a:p>
          <a:p>
            <a:pPr marL="457200" indent="-457200">
              <a:buFontTx/>
              <a:buChar char="-"/>
            </a:pPr>
            <a:endParaRPr lang="en-US" sz="2000" dirty="0"/>
          </a:p>
        </p:txBody>
      </p:sp>
      <p:pic>
        <p:nvPicPr>
          <p:cNvPr id="1027" name="Picture 3" descr="H:\index.jpg"/>
          <p:cNvPicPr>
            <a:picLocks noChangeAspect="1" noChangeArrowheads="1"/>
          </p:cNvPicPr>
          <p:nvPr/>
        </p:nvPicPr>
        <p:blipFill>
          <a:blip r:embed="rId2"/>
          <a:srcRect/>
          <a:stretch>
            <a:fillRect/>
          </a:stretch>
        </p:blipFill>
        <p:spPr bwMode="auto">
          <a:xfrm>
            <a:off x="5943600" y="533400"/>
            <a:ext cx="2667000" cy="2362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4351" y="533400"/>
            <a:ext cx="7943849" cy="5943600"/>
          </a:xfrm>
        </p:spPr>
        <p:txBody>
          <a:bodyPr>
            <a:normAutofit/>
          </a:bodyPr>
          <a:lstStyle/>
          <a:p>
            <a:pPr>
              <a:buNone/>
            </a:pPr>
            <a:r>
              <a:rPr lang="ro-RO" sz="2000" b="1" dirty="0" smtClean="0"/>
              <a:t>3. ELECTRICA TRANSCRANIANA</a:t>
            </a:r>
          </a:p>
          <a:p>
            <a:pPr>
              <a:buFont typeface="Wingdings" pitchFamily="2" charset="2"/>
              <a:buChar char="Ø"/>
            </a:pPr>
            <a:r>
              <a:rPr lang="ro-RO" sz="2000" dirty="0" smtClean="0"/>
              <a:t>O alta abordare in modularea receptorilor NMDA </a:t>
            </a:r>
            <a:r>
              <a:rPr lang="ro-RO" sz="2000" dirty="0" smtClean="0">
                <a:sym typeface="Wingdings" pitchFamily="2" charset="2"/>
              </a:rPr>
              <a:t> utilizarea unor impulsuri electrice de foarte joasa amplitudine (‹ 2mA) aplicate in anumite regiuni ale creierului, printr-un sistem de electrozi asezati la nivelul scalpului.</a:t>
            </a:r>
          </a:p>
          <a:p>
            <a:pPr>
              <a:buFont typeface="Wingdings" pitchFamily="2" charset="2"/>
              <a:buChar char="Ø"/>
            </a:pPr>
            <a:r>
              <a:rPr lang="ro-RO" sz="2000" dirty="0" smtClean="0">
                <a:sym typeface="Wingdings" pitchFamily="2" charset="2"/>
              </a:rPr>
              <a:t> baza teoretica – studiul depresiei - Impuls electric aplicat la nivelul ariei auditiva =&gt; inhibitia rapida si de durata a depresiei refractare la tratament. </a:t>
            </a:r>
          </a:p>
          <a:p>
            <a:pPr>
              <a:buFont typeface="Wingdings" pitchFamily="2" charset="2"/>
              <a:buChar char="Ø"/>
            </a:pPr>
            <a:r>
              <a:rPr lang="ro-RO" sz="2000" dirty="0" smtClean="0">
                <a:sym typeface="Wingdings" pitchFamily="2" charset="2"/>
              </a:rPr>
              <a:t>Daca va fi confirmata  sugereaza ca tratamentul neuromodulator ar putea fi o alternativa la terapia farmacologica pentru simptomele severe din schizofrenie.</a:t>
            </a:r>
          </a:p>
          <a:p>
            <a:pPr>
              <a:buFont typeface="Wingdings" pitchFamily="2" charset="2"/>
              <a:buChar char="Ø"/>
            </a:pPr>
            <a:endParaRPr lang="ro-RO" sz="2000" dirty="0" smtClean="0">
              <a:sym typeface="Wingdings" pitchFamily="2" charset="2"/>
            </a:endParaRPr>
          </a:p>
          <a:p>
            <a:pPr>
              <a:buFont typeface="Wingdings" pitchFamily="2" charset="2"/>
              <a:buChar char="Ø"/>
            </a:pPr>
            <a:endParaRPr lang="ro-RO" sz="2000" dirty="0" smtClean="0">
              <a:sym typeface="Wingdings" pitchFamily="2" charset="2"/>
            </a:endParaRPr>
          </a:p>
          <a:p>
            <a:pPr>
              <a:buFont typeface="Wingdings" pitchFamily="2" charset="2"/>
              <a:buChar char="Ø"/>
            </a:pPr>
            <a:endParaRPr lang="ro-RO" sz="2000" dirty="0" smtClean="0">
              <a:sym typeface="Wingdings" pitchFamily="2" charset="2"/>
            </a:endParaRPr>
          </a:p>
          <a:p>
            <a:pPr>
              <a:buFont typeface="Wingdings" pitchFamily="2" charset="2"/>
              <a:buChar char="Ø"/>
            </a:pPr>
            <a:endParaRPr lang="ro-RO" sz="2000" dirty="0" smtClean="0">
              <a:sym typeface="Wingdings" pitchFamily="2" charset="2"/>
            </a:endParaRPr>
          </a:p>
          <a:p>
            <a:pPr>
              <a:buFont typeface="Wingdings" pitchFamily="2" charset="2"/>
              <a:buChar char="Ø"/>
            </a:pPr>
            <a:endParaRPr lang="en-US" sz="2000" dirty="0"/>
          </a:p>
        </p:txBody>
      </p:sp>
      <p:pic>
        <p:nvPicPr>
          <p:cNvPr id="2050" name="Picture 2" descr="H:\tDCS_Device.jpg"/>
          <p:cNvPicPr>
            <a:picLocks noChangeAspect="1" noChangeArrowheads="1"/>
          </p:cNvPicPr>
          <p:nvPr/>
        </p:nvPicPr>
        <p:blipFill>
          <a:blip r:embed="rId2"/>
          <a:srcRect/>
          <a:stretch>
            <a:fillRect/>
          </a:stretch>
        </p:blipFill>
        <p:spPr bwMode="auto">
          <a:xfrm>
            <a:off x="4648200" y="4267200"/>
            <a:ext cx="2743200" cy="228138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4351" y="228600"/>
            <a:ext cx="7943849" cy="6477000"/>
          </a:xfrm>
        </p:spPr>
        <p:txBody>
          <a:bodyPr>
            <a:normAutofit fontScale="92500" lnSpcReduction="20000"/>
          </a:bodyPr>
          <a:lstStyle/>
          <a:p>
            <a:pPr>
              <a:buNone/>
            </a:pPr>
            <a:endParaRPr lang="ro-RO" sz="2000" b="1" dirty="0" smtClean="0"/>
          </a:p>
          <a:p>
            <a:pPr algn="ctr">
              <a:buNone/>
            </a:pPr>
            <a:r>
              <a:rPr lang="ro-RO" sz="2000" b="1" dirty="0" smtClean="0"/>
              <a:t>CONCLUZII:</a:t>
            </a:r>
          </a:p>
          <a:p>
            <a:pPr>
              <a:buNone/>
            </a:pPr>
            <a:endParaRPr lang="ro-RO" sz="2000" b="1" dirty="0" smtClean="0"/>
          </a:p>
          <a:p>
            <a:pPr>
              <a:buFont typeface="Wingdings" pitchFamily="2" charset="2"/>
              <a:buChar char="Ø"/>
            </a:pPr>
            <a:r>
              <a:rPr lang="ro-RO" sz="2000" dirty="0" smtClean="0"/>
              <a:t>Desi schizofrenia a fost descrisa pentru prima data acum aproape 100 de ani, actulalmente nu avem inca o explicatie a cauzelor bolii si nu exista inca un tratament care sa poate  vindeca complet aceasta maladie.</a:t>
            </a:r>
          </a:p>
          <a:p>
            <a:pPr>
              <a:buFont typeface="Wingdings" pitchFamily="2" charset="2"/>
              <a:buChar char="Ø"/>
            </a:pPr>
            <a:r>
              <a:rPr lang="ro-RO" sz="2000" dirty="0" smtClean="0"/>
              <a:t>Abilitatea agonistilor receptorilor NMDA (PCP, ketamina) de a reproduce simptomatologia bolii, inclusiv simptome negative si deficite cognitive, ramane cel mai puternic indiciu pentru descoperirea etiologiei schizofreniei.</a:t>
            </a:r>
          </a:p>
          <a:p>
            <a:pPr>
              <a:buFont typeface="Wingdings" pitchFamily="2" charset="2"/>
              <a:buChar char="Ø"/>
            </a:pPr>
            <a:r>
              <a:rPr lang="ro-RO" sz="2000" dirty="0" smtClean="0"/>
              <a:t>Transformarea acestor efecte in interventii clinice si farmacologice aprobate ramane totusi o provocare. Reușita acestei provocari ar putea schimba pentru totdeauna soarta bolnavilor de schizofrenie.</a:t>
            </a:r>
          </a:p>
          <a:p>
            <a:pPr>
              <a:buFont typeface="Wingdings" pitchFamily="2" charset="2"/>
              <a:buChar char="Ø"/>
            </a:pPr>
            <a:r>
              <a:rPr lang="ro-RO" sz="2000" dirty="0" smtClean="0"/>
              <a:t>Actualmente, motivul pentru care aceste proiecte avansate nu dau si rezultate benefice este necunoscut. Se considera ca deficitul glutamatului ce apare in faza prodromala si apoi in primele stadii ale schizofrenie, conduce la o atrofie ireversibila a structurilor cerebrale implicate in fiziopatologia schizofrenie.</a:t>
            </a:r>
          </a:p>
          <a:p>
            <a:pPr>
              <a:buFont typeface="Wingdings" pitchFamily="2" charset="2"/>
              <a:buChar char="Ø"/>
            </a:pPr>
            <a:r>
              <a:rPr lang="ro-RO" sz="2000" dirty="0" smtClean="0"/>
              <a:t> Desi tratamentele bazate pe modelul glutamatergic sunt eficiente in a preveni degenerarea indusa de PCP , cel putin la rozatoare, reversibilitatea acestor deficite, dupa ce ele s-au instalat, este discutabila.</a:t>
            </a:r>
          </a:p>
          <a:p>
            <a:pPr>
              <a:buFont typeface="Wingdings" pitchFamily="2" charset="2"/>
              <a:buChar char="Ø"/>
            </a:pPr>
            <a:r>
              <a:rPr lang="ro-RO" sz="2000" dirty="0" smtClean="0"/>
              <a:t> Se crede ca interventia in faza prodromala, pentru preventie, este mai eficace decat tentativa de a trata modificarile cerebrale potential ireversibile.</a:t>
            </a:r>
          </a:p>
          <a:p>
            <a:pPr>
              <a:buFont typeface="Wingdings" pitchFamily="2" charset="2"/>
              <a:buChar char="Ø"/>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4351" y="457200"/>
            <a:ext cx="7943849" cy="6019800"/>
          </a:xfrm>
        </p:spPr>
        <p:txBody>
          <a:bodyPr>
            <a:normAutofit fontScale="77500" lnSpcReduction="20000"/>
          </a:bodyPr>
          <a:lstStyle/>
          <a:p>
            <a:r>
              <a:rPr lang="ro-RO" sz="2000" b="1" dirty="0" smtClean="0"/>
              <a:t>BIBLIOGRAFIE</a:t>
            </a:r>
          </a:p>
          <a:p>
            <a:r>
              <a:rPr lang="en-US" sz="2000" b="1" dirty="0" smtClean="0"/>
              <a:t>1. </a:t>
            </a:r>
            <a:r>
              <a:rPr lang="en-US" sz="2000" b="1" dirty="0" err="1" smtClean="0"/>
              <a:t>Cahalan</a:t>
            </a:r>
            <a:r>
              <a:rPr lang="en-US" sz="2000" b="1" dirty="0" smtClean="0"/>
              <a:t> S. </a:t>
            </a:r>
            <a:r>
              <a:rPr lang="en-US" sz="2000" b="1" i="1" dirty="0" smtClean="0"/>
              <a:t>Brain on Fire: My Month of Madness. New York: Simon &amp; Schuster, Inc; 2012.</a:t>
            </a:r>
          </a:p>
          <a:p>
            <a:r>
              <a:rPr lang="en-US" sz="2000" b="1" dirty="0" smtClean="0"/>
              <a:t>2. Delay J, Deniker P, </a:t>
            </a:r>
            <a:r>
              <a:rPr lang="en-US" sz="2000" b="1" dirty="0" err="1" smtClean="0"/>
              <a:t>Harl</a:t>
            </a:r>
            <a:r>
              <a:rPr lang="en-US" sz="2000" b="1" dirty="0" smtClean="0"/>
              <a:t> JM. </a:t>
            </a:r>
            <a:r>
              <a:rPr lang="en-US" sz="2000" dirty="0" err="1" smtClean="0"/>
              <a:t>Utilisation</a:t>
            </a:r>
            <a:r>
              <a:rPr lang="en-US" sz="2000" dirty="0" smtClean="0"/>
              <a:t> en </a:t>
            </a:r>
            <a:r>
              <a:rPr lang="en-US" sz="2000" dirty="0" err="1" smtClean="0"/>
              <a:t>thérapeutique</a:t>
            </a:r>
            <a:r>
              <a:rPr lang="en-US" sz="2000" dirty="0" smtClean="0"/>
              <a:t> </a:t>
            </a:r>
            <a:r>
              <a:rPr lang="en-US" sz="2000" dirty="0" err="1" smtClean="0"/>
              <a:t>d’une</a:t>
            </a:r>
            <a:r>
              <a:rPr lang="en-US" sz="2000" dirty="0" smtClean="0"/>
              <a:t> </a:t>
            </a:r>
            <a:r>
              <a:rPr lang="en-US" sz="2000" dirty="0" err="1" smtClean="0"/>
              <a:t>phénothiazine</a:t>
            </a:r>
            <a:r>
              <a:rPr lang="en-US" sz="2000" dirty="0" smtClean="0"/>
              <a:t> </a:t>
            </a:r>
            <a:r>
              <a:rPr lang="en-US" sz="2000" dirty="0" err="1" smtClean="0"/>
              <a:t>d’action</a:t>
            </a:r>
            <a:r>
              <a:rPr lang="en-US" sz="2000" dirty="0" smtClean="0"/>
              <a:t> </a:t>
            </a:r>
            <a:r>
              <a:rPr lang="en-US" sz="2000" dirty="0" err="1" smtClean="0"/>
              <a:t>centrale</a:t>
            </a:r>
            <a:r>
              <a:rPr lang="ro-RO" sz="2000" dirty="0" smtClean="0"/>
              <a:t> </a:t>
            </a:r>
            <a:r>
              <a:rPr lang="nb-NO" sz="2000" dirty="0" smtClean="0"/>
              <a:t>selective (4560 RP). </a:t>
            </a:r>
            <a:r>
              <a:rPr lang="nb-NO" sz="2000" i="1" dirty="0" smtClean="0"/>
              <a:t>Ann Med Psychol (Paris). 1952;110:112-117.</a:t>
            </a:r>
          </a:p>
          <a:p>
            <a:r>
              <a:rPr lang="en-US" sz="2000" b="1" dirty="0" smtClean="0"/>
              <a:t>3. </a:t>
            </a:r>
            <a:r>
              <a:rPr lang="en-US" sz="2000" b="1" dirty="0" err="1" smtClean="0"/>
              <a:t>Javitt</a:t>
            </a:r>
            <a:r>
              <a:rPr lang="en-US" sz="2000" b="1" dirty="0" smtClean="0"/>
              <a:t> DC, </a:t>
            </a:r>
            <a:r>
              <a:rPr lang="en-US" sz="2000" b="1" dirty="0" err="1" smtClean="0"/>
              <a:t>Zukin</a:t>
            </a:r>
            <a:r>
              <a:rPr lang="en-US" sz="2000" b="1" dirty="0" smtClean="0"/>
              <a:t> SR. Recent advances in the phencyclidine model of schizophrenia. </a:t>
            </a:r>
            <a:r>
              <a:rPr lang="en-US" sz="2000" i="1" dirty="0" smtClean="0"/>
              <a:t>Am J</a:t>
            </a:r>
            <a:r>
              <a:rPr lang="ro-RO" sz="2000" b="1" i="1" dirty="0" smtClean="0"/>
              <a:t> </a:t>
            </a:r>
            <a:r>
              <a:rPr lang="en-US" sz="2000" i="1" dirty="0" smtClean="0"/>
              <a:t>Psychiatry. 1991;148:1301-1308.</a:t>
            </a:r>
          </a:p>
          <a:p>
            <a:r>
              <a:rPr lang="en-US" sz="2000" b="1" dirty="0" smtClean="0"/>
              <a:t>4. </a:t>
            </a:r>
            <a:r>
              <a:rPr lang="en-US" sz="2000" b="1" dirty="0" err="1" smtClean="0"/>
              <a:t>Moghaddam</a:t>
            </a:r>
            <a:r>
              <a:rPr lang="en-US" sz="2000" b="1" dirty="0" smtClean="0"/>
              <a:t> B, </a:t>
            </a:r>
            <a:r>
              <a:rPr lang="en-US" sz="2000" b="1" dirty="0" err="1" smtClean="0"/>
              <a:t>Javitt</a:t>
            </a:r>
            <a:r>
              <a:rPr lang="en-US" sz="2000" b="1" dirty="0" smtClean="0"/>
              <a:t> D. </a:t>
            </a:r>
            <a:r>
              <a:rPr lang="en-US" sz="2000" dirty="0" smtClean="0"/>
              <a:t>From revolution to evolution: the glutamate hypothesis of schizophrenia</a:t>
            </a:r>
            <a:r>
              <a:rPr lang="ro-RO" sz="2000" dirty="0" smtClean="0"/>
              <a:t> </a:t>
            </a:r>
            <a:r>
              <a:rPr lang="en-US" sz="2000" dirty="0" smtClean="0"/>
              <a:t>and its implication for treatment. </a:t>
            </a:r>
            <a:r>
              <a:rPr lang="en-US" sz="2000" i="1" dirty="0" err="1" smtClean="0"/>
              <a:t>Neuropsychopharmacology</a:t>
            </a:r>
            <a:r>
              <a:rPr lang="en-US" sz="2000" i="1" dirty="0" smtClean="0"/>
              <a:t>. 2012;37:4-15.</a:t>
            </a:r>
          </a:p>
          <a:p>
            <a:r>
              <a:rPr lang="en-US" sz="2000" b="1" dirty="0" smtClean="0"/>
              <a:t>5. Coyle JT. NMDA receptor and schizophrenia: a brief history. </a:t>
            </a:r>
            <a:r>
              <a:rPr lang="en-US" sz="2000" b="1" i="1" dirty="0" err="1" smtClean="0"/>
              <a:t>Schizophr</a:t>
            </a:r>
            <a:r>
              <a:rPr lang="en-US" sz="2000" b="1" i="1" dirty="0" smtClean="0"/>
              <a:t> Bull. 2012;38:920-926.</a:t>
            </a:r>
          </a:p>
          <a:p>
            <a:r>
              <a:rPr lang="en-US" sz="2000" b="1" dirty="0" smtClean="0"/>
              <a:t>6. </a:t>
            </a:r>
            <a:r>
              <a:rPr lang="en-US" sz="2000" b="1" dirty="0" err="1" smtClean="0"/>
              <a:t>Fromer</a:t>
            </a:r>
            <a:r>
              <a:rPr lang="en-US" sz="2000" b="1" dirty="0" smtClean="0"/>
              <a:t> M, </a:t>
            </a:r>
            <a:r>
              <a:rPr lang="en-US" sz="2000" b="1" dirty="0" err="1" smtClean="0"/>
              <a:t>Pocklington</a:t>
            </a:r>
            <a:r>
              <a:rPr lang="en-US" sz="2000" b="1" dirty="0" smtClean="0"/>
              <a:t> AJ, </a:t>
            </a:r>
            <a:r>
              <a:rPr lang="en-US" sz="2000" b="1" dirty="0" err="1" smtClean="0"/>
              <a:t>kavanagh</a:t>
            </a:r>
            <a:r>
              <a:rPr lang="en-US" sz="2000" b="1" dirty="0" smtClean="0"/>
              <a:t> DH, et al. </a:t>
            </a:r>
            <a:r>
              <a:rPr lang="en-US" sz="2000" dirty="0" smtClean="0"/>
              <a:t>De novo mutations in schizophrenia </a:t>
            </a:r>
            <a:r>
              <a:rPr lang="en-US" sz="2000" dirty="0" err="1" smtClean="0"/>
              <a:t>implicatesynaptic</a:t>
            </a:r>
            <a:r>
              <a:rPr lang="en-US" sz="2000" dirty="0" smtClean="0"/>
              <a:t> networks. </a:t>
            </a:r>
            <a:r>
              <a:rPr lang="en-US" sz="2000" i="1" dirty="0" smtClean="0"/>
              <a:t>Nature. 2014;506:179-184.</a:t>
            </a:r>
          </a:p>
          <a:p>
            <a:r>
              <a:rPr lang="en-US" sz="2000" b="1" dirty="0" smtClean="0"/>
              <a:t>7. </a:t>
            </a:r>
            <a:r>
              <a:rPr lang="en-US" sz="2000" b="1" dirty="0" err="1" smtClean="0"/>
              <a:t>Bezard</a:t>
            </a:r>
            <a:r>
              <a:rPr lang="en-US" sz="2000" b="1" dirty="0" smtClean="0"/>
              <a:t> E, </a:t>
            </a:r>
            <a:r>
              <a:rPr lang="en-US" sz="2000" b="1" dirty="0" err="1" smtClean="0"/>
              <a:t>Dovero</a:t>
            </a:r>
            <a:r>
              <a:rPr lang="en-US" sz="2000" b="1" dirty="0" smtClean="0"/>
              <a:t> S, </a:t>
            </a:r>
            <a:r>
              <a:rPr lang="en-US" sz="2000" b="1" dirty="0" err="1" smtClean="0"/>
              <a:t>Prunier</a:t>
            </a:r>
            <a:r>
              <a:rPr lang="en-US" sz="2000" b="1" dirty="0" smtClean="0"/>
              <a:t> C, et al</a:t>
            </a:r>
            <a:r>
              <a:rPr lang="en-US" sz="2000" dirty="0" smtClean="0"/>
              <a:t>. Relationship between the appearance of symptoms and the</a:t>
            </a:r>
            <a:r>
              <a:rPr lang="ro-RO" sz="2000" dirty="0" smtClean="0"/>
              <a:t> </a:t>
            </a:r>
            <a:r>
              <a:rPr lang="en-US" sz="2000" dirty="0" smtClean="0"/>
              <a:t>level of </a:t>
            </a:r>
            <a:r>
              <a:rPr lang="en-US" sz="2000" dirty="0" err="1" smtClean="0"/>
              <a:t>nigrostriatal</a:t>
            </a:r>
            <a:r>
              <a:rPr lang="en-US" sz="2000" dirty="0" smtClean="0"/>
              <a:t> degeneration in a progressive</a:t>
            </a:r>
          </a:p>
          <a:p>
            <a:r>
              <a:rPr lang="en-US" sz="2000" dirty="0" smtClean="0"/>
              <a:t>1-methyl-4-phenyl-1,2,3,6-tetrahydropyridine-lesioned macaque model of Parkinson’s disease. </a:t>
            </a:r>
            <a:r>
              <a:rPr lang="en-US" sz="2000" i="1" dirty="0" err="1" smtClean="0"/>
              <a:t>JNeurosci</a:t>
            </a:r>
            <a:r>
              <a:rPr lang="en-US" sz="2000" i="1" dirty="0" smtClean="0"/>
              <a:t>. 2001;21:6853-6861.</a:t>
            </a:r>
          </a:p>
          <a:p>
            <a:r>
              <a:rPr lang="en-US" sz="2000" b="1" dirty="0" smtClean="0"/>
              <a:t>8. </a:t>
            </a:r>
            <a:r>
              <a:rPr lang="en-US" sz="2000" b="1" dirty="0" err="1" smtClean="0"/>
              <a:t>Kegeles</a:t>
            </a:r>
            <a:r>
              <a:rPr lang="en-US" sz="2000" b="1" dirty="0" smtClean="0"/>
              <a:t> LS, </a:t>
            </a:r>
            <a:r>
              <a:rPr lang="en-US" sz="2000" b="1" dirty="0" err="1" smtClean="0"/>
              <a:t>Abi-Dargham</a:t>
            </a:r>
            <a:r>
              <a:rPr lang="en-US" sz="2000" b="1" dirty="0" smtClean="0"/>
              <a:t> A, </a:t>
            </a:r>
            <a:r>
              <a:rPr lang="en-US" sz="2000" b="1" dirty="0" err="1" smtClean="0"/>
              <a:t>Frankle</a:t>
            </a:r>
            <a:r>
              <a:rPr lang="en-US" sz="2000" b="1" dirty="0" smtClean="0"/>
              <a:t> WG, et al. Increased synaptic dopamine function in</a:t>
            </a:r>
            <a:r>
              <a:rPr lang="ro-RO" sz="2000" b="1" dirty="0" smtClean="0"/>
              <a:t> </a:t>
            </a:r>
            <a:r>
              <a:rPr lang="en-US" sz="2000" dirty="0" smtClean="0"/>
              <a:t>associative regions of the striatum in schizophrenia. </a:t>
            </a:r>
            <a:r>
              <a:rPr lang="en-US" sz="2000" i="1" dirty="0" smtClean="0"/>
              <a:t>Arch Gen Psychiatry. 2010;67:231-239.</a:t>
            </a:r>
          </a:p>
          <a:p>
            <a:r>
              <a:rPr lang="en-US" sz="2000" b="1" dirty="0" smtClean="0"/>
              <a:t>9. </a:t>
            </a:r>
            <a:r>
              <a:rPr lang="en-US" sz="2000" b="1" dirty="0" err="1" smtClean="0"/>
              <a:t>Kegeles</a:t>
            </a:r>
            <a:r>
              <a:rPr lang="en-US" sz="2000" b="1" dirty="0" smtClean="0"/>
              <a:t> LS, </a:t>
            </a:r>
            <a:r>
              <a:rPr lang="en-US" sz="2000" b="1" dirty="0" err="1" smtClean="0"/>
              <a:t>Abi-Dargham</a:t>
            </a:r>
            <a:r>
              <a:rPr lang="en-US" sz="2000" b="1" dirty="0" smtClean="0"/>
              <a:t> A, </a:t>
            </a:r>
            <a:r>
              <a:rPr lang="en-US" sz="2000" b="1" dirty="0" err="1" smtClean="0"/>
              <a:t>Zea</a:t>
            </a:r>
            <a:r>
              <a:rPr lang="en-US" sz="2000" b="1" dirty="0" smtClean="0"/>
              <a:t>-Ponce Y, et al. Modulation of amphetamine-induced </a:t>
            </a:r>
            <a:r>
              <a:rPr lang="en-US" sz="2000" b="1" dirty="0" err="1" smtClean="0"/>
              <a:t>striatal</a:t>
            </a:r>
            <a:r>
              <a:rPr lang="ro-RO" sz="2000" b="1" dirty="0" smtClean="0"/>
              <a:t> </a:t>
            </a:r>
            <a:r>
              <a:rPr lang="en-US" sz="2000" dirty="0" smtClean="0"/>
              <a:t>dopamine release by </a:t>
            </a:r>
            <a:r>
              <a:rPr lang="en-US" sz="2000" dirty="0" err="1" smtClean="0"/>
              <a:t>ketamine</a:t>
            </a:r>
            <a:r>
              <a:rPr lang="en-US" sz="2000" dirty="0" smtClean="0"/>
              <a:t> in humans: implications for schizophrenia. </a:t>
            </a:r>
            <a:r>
              <a:rPr lang="en-US" sz="2000" i="1" dirty="0" err="1" smtClean="0"/>
              <a:t>Biol</a:t>
            </a:r>
            <a:r>
              <a:rPr lang="en-US" sz="2000" i="1" dirty="0" smtClean="0"/>
              <a:t> Psychiatry.</a:t>
            </a:r>
            <a:r>
              <a:rPr lang="en-US" sz="2000" dirty="0" smtClean="0"/>
              <a:t>2000;48:627-640.</a:t>
            </a:r>
          </a:p>
          <a:p>
            <a:pPr>
              <a:buNone/>
            </a:pPr>
            <a:endParaRPr lang="en-US" sz="20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217695" cy="2421464"/>
          </a:xfrm>
        </p:spPr>
        <p:txBody>
          <a:bodyPr/>
          <a:lstStyle/>
          <a:p>
            <a:r>
              <a:rPr lang="ro-RO" b="1" dirty="0" smtClean="0"/>
              <a:t>Teoria glutamatergica in schizofrenie</a:t>
            </a:r>
            <a:endParaRPr lang="ro-RO" b="1" dirty="0"/>
          </a:p>
        </p:txBody>
      </p:sp>
      <p:sp>
        <p:nvSpPr>
          <p:cNvPr id="3" name="Subtitle 2"/>
          <p:cNvSpPr>
            <a:spLocks noGrp="1"/>
          </p:cNvSpPr>
          <p:nvPr>
            <p:ph type="subTitle" idx="1"/>
          </p:nvPr>
        </p:nvSpPr>
        <p:spPr>
          <a:xfrm>
            <a:off x="2971799" y="2802464"/>
            <a:ext cx="5626896" cy="3445935"/>
          </a:xfrm>
        </p:spPr>
        <p:txBody>
          <a:bodyPr>
            <a:normAutofit/>
          </a:bodyPr>
          <a:lstStyle/>
          <a:p>
            <a:r>
              <a:rPr lang="ro-RO" sz="2900" b="1" i="1" dirty="0" smtClean="0"/>
              <a:t>De la teorie la tratament</a:t>
            </a:r>
          </a:p>
          <a:p>
            <a:endParaRPr lang="ro-RO" sz="2000" b="1" dirty="0" smtClean="0"/>
          </a:p>
          <a:p>
            <a:endParaRPr lang="ro-RO" sz="2000" b="1" dirty="0"/>
          </a:p>
          <a:p>
            <a:endParaRPr lang="ro-RO" sz="2000" b="1" dirty="0"/>
          </a:p>
          <a:p>
            <a:r>
              <a:rPr lang="ro-RO" sz="2000" b="1" dirty="0" smtClean="0"/>
              <a:t>Dr. IRINA MOSESCU – MEDIC REZIDENT PSIHIATRIE</a:t>
            </a:r>
          </a:p>
          <a:p>
            <a:r>
              <a:rPr lang="ro-RO" sz="2000" b="1" dirty="0" smtClean="0"/>
              <a:t>COORDONATOR : Dr. andrei radu</a:t>
            </a:r>
          </a:p>
          <a:p>
            <a:endParaRPr lang="ro-RO" sz="2000" b="1" dirty="0"/>
          </a:p>
        </p:txBody>
      </p:sp>
    </p:spTree>
    <p:extLst>
      <p:ext uri="{BB962C8B-B14F-4D97-AF65-F5344CB8AC3E}">
        <p14:creationId xmlns="" xmlns:p14="http://schemas.microsoft.com/office/powerpoint/2010/main" val="55201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1308134062_bilgi_kpek-e1433272523535.jpg"/>
          <p:cNvPicPr>
            <a:picLocks noChangeAspect="1" noChangeArrowheads="1"/>
          </p:cNvPicPr>
          <p:nvPr/>
        </p:nvPicPr>
        <p:blipFill>
          <a:blip r:embed="rId2"/>
          <a:srcRect/>
          <a:stretch>
            <a:fillRect/>
          </a:stretch>
        </p:blipFill>
        <p:spPr bwMode="auto">
          <a:xfrm>
            <a:off x="228600" y="304800"/>
            <a:ext cx="8649804" cy="6324600"/>
          </a:xfrm>
          <a:prstGeom prst="rect">
            <a:avLst/>
          </a:prstGeom>
          <a:noFill/>
        </p:spPr>
      </p:pic>
      <p:sp>
        <p:nvSpPr>
          <p:cNvPr id="5" name="Content Placeholder 4"/>
          <p:cNvSpPr>
            <a:spLocks noGrp="1"/>
          </p:cNvSpPr>
          <p:nvPr>
            <p:ph idx="1"/>
          </p:nvPr>
        </p:nvSpPr>
        <p:spPr>
          <a:xfrm>
            <a:off x="228600" y="5334000"/>
            <a:ext cx="4343399" cy="1219200"/>
          </a:xfrm>
        </p:spPr>
        <p:txBody>
          <a:bodyPr>
            <a:normAutofit fontScale="92500" lnSpcReduction="20000"/>
          </a:bodyPr>
          <a:lstStyle/>
          <a:p>
            <a:pPr>
              <a:buNone/>
            </a:pPr>
            <a:r>
              <a:rPr lang="ro-RO" sz="5000" b="1" dirty="0" smtClean="0">
                <a:solidFill>
                  <a:schemeClr val="bg1">
                    <a:lumMod val="95000"/>
                    <a:lumOff val="5000"/>
                  </a:schemeClr>
                </a:solidFill>
              </a:rPr>
              <a:t>        MULTUMESC!</a:t>
            </a:r>
            <a:endParaRPr lang="en-US" sz="5000" b="1" dirty="0">
              <a:solidFill>
                <a:schemeClr val="bg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913120"/>
          </a:xfrm>
        </p:spPr>
        <p:txBody>
          <a:bodyPr>
            <a:normAutofit/>
          </a:bodyPr>
          <a:lstStyle/>
          <a:p>
            <a:r>
              <a:rPr lang="en-US" sz="2800" b="1" i="1" dirty="0" smtClean="0"/>
              <a:t>SCHIZOFRENIA</a:t>
            </a:r>
            <a:r>
              <a:rPr lang="en-US" sz="2800" dirty="0" smtClean="0"/>
              <a:t> </a:t>
            </a:r>
            <a:endParaRPr lang="ro-RO" sz="2800" dirty="0"/>
          </a:p>
          <a:p>
            <a:pPr>
              <a:buFontTx/>
              <a:buChar char="-"/>
            </a:pPr>
            <a:r>
              <a:rPr lang="ro-RO" sz="2800" dirty="0" smtClean="0"/>
              <a:t>Descrisa pentru prima data acum aprox. 100 ani.</a:t>
            </a:r>
          </a:p>
          <a:p>
            <a:pPr>
              <a:buFontTx/>
              <a:buChar char="-"/>
            </a:pPr>
            <a:r>
              <a:rPr lang="en-US" sz="2800" dirty="0" err="1" smtClean="0"/>
              <a:t>Domeniu</a:t>
            </a:r>
            <a:r>
              <a:rPr lang="en-US" sz="2800" dirty="0" smtClean="0"/>
              <a:t> de </a:t>
            </a:r>
            <a:r>
              <a:rPr lang="en-US" sz="2800" dirty="0" err="1" smtClean="0"/>
              <a:t>interes</a:t>
            </a:r>
            <a:r>
              <a:rPr lang="en-US" sz="2800" dirty="0" smtClean="0"/>
              <a:t> major al </a:t>
            </a:r>
            <a:r>
              <a:rPr lang="en-US" sz="2800" dirty="0" err="1" smtClean="0"/>
              <a:t>cercetarilor</a:t>
            </a:r>
            <a:r>
              <a:rPr lang="en-US" sz="2800" dirty="0" smtClean="0"/>
              <a:t> </a:t>
            </a:r>
            <a:endParaRPr lang="ro-RO" sz="2800" dirty="0"/>
          </a:p>
          <a:p>
            <a:pPr>
              <a:buFontTx/>
              <a:buChar char="-"/>
            </a:pPr>
            <a:r>
              <a:rPr lang="ro-RO" sz="2800" dirty="0" smtClean="0"/>
              <a:t>Teorii privind fiziopatologia schizofreniei:</a:t>
            </a:r>
            <a:endParaRPr lang="en-US" sz="2800" dirty="0" smtClean="0"/>
          </a:p>
          <a:p>
            <a:pPr marL="0" indent="0">
              <a:buNone/>
            </a:pPr>
            <a:r>
              <a:rPr lang="en-US" sz="2800" dirty="0" smtClean="0"/>
              <a:t>	</a:t>
            </a:r>
            <a:r>
              <a:rPr lang="en-US" sz="2800" dirty="0"/>
              <a:t>	</a:t>
            </a:r>
            <a:r>
              <a:rPr lang="ro-RO" sz="2800" dirty="0"/>
              <a:t>	</a:t>
            </a:r>
            <a:r>
              <a:rPr lang="ro-RO" sz="2800" dirty="0" smtClean="0"/>
              <a:t>    </a:t>
            </a:r>
            <a:r>
              <a:rPr lang="en-US" sz="2800" dirty="0" smtClean="0"/>
              <a:t>T. </a:t>
            </a:r>
            <a:r>
              <a:rPr lang="en-US" sz="2800" dirty="0" err="1" smtClean="0"/>
              <a:t>dopaminergica</a:t>
            </a:r>
            <a:endParaRPr lang="en-US" sz="2800" dirty="0"/>
          </a:p>
          <a:p>
            <a:pPr marL="0" indent="0">
              <a:buNone/>
            </a:pPr>
            <a:r>
              <a:rPr lang="en-US" sz="2800" dirty="0" smtClean="0"/>
              <a:t>	</a:t>
            </a:r>
            <a:r>
              <a:rPr lang="en-US" sz="2800" dirty="0"/>
              <a:t> </a:t>
            </a:r>
            <a:r>
              <a:rPr lang="en-US" sz="2800" dirty="0" smtClean="0"/>
              <a:t>            T. </a:t>
            </a:r>
            <a:r>
              <a:rPr lang="en-US" sz="2800" dirty="0" err="1" smtClean="0"/>
              <a:t>serotoninergica</a:t>
            </a:r>
            <a:r>
              <a:rPr lang="en-US" sz="2800" dirty="0" smtClean="0"/>
              <a:t>.</a:t>
            </a:r>
          </a:p>
          <a:p>
            <a:pPr marL="0" indent="0">
              <a:buNone/>
            </a:pPr>
            <a:r>
              <a:rPr lang="en-US" sz="2800" dirty="0"/>
              <a:t>	 </a:t>
            </a:r>
            <a:r>
              <a:rPr lang="en-US" sz="2800" dirty="0" smtClean="0"/>
              <a:t>           </a:t>
            </a:r>
            <a:r>
              <a:rPr lang="ro-RO" sz="2800" dirty="0" smtClean="0"/>
              <a:t> </a:t>
            </a:r>
            <a:r>
              <a:rPr lang="en-US" sz="2800" dirty="0" smtClean="0"/>
              <a:t>T.  </a:t>
            </a:r>
            <a:r>
              <a:rPr lang="en-US" sz="2800" dirty="0" err="1" smtClean="0"/>
              <a:t>gabaergica</a:t>
            </a:r>
            <a:endParaRPr lang="en-US" sz="2800" dirty="0" smtClean="0"/>
          </a:p>
          <a:p>
            <a:pPr marL="0" indent="0">
              <a:buNone/>
            </a:pPr>
            <a:r>
              <a:rPr lang="en-US" sz="2800" dirty="0"/>
              <a:t> </a:t>
            </a:r>
            <a:r>
              <a:rPr lang="en-US" sz="2800" dirty="0" smtClean="0"/>
              <a:t>                </a:t>
            </a:r>
            <a:r>
              <a:rPr lang="en-US" sz="2800" b="1" i="1" dirty="0" smtClean="0"/>
              <a:t>T. </a:t>
            </a:r>
            <a:r>
              <a:rPr lang="en-US" sz="2800" b="1" i="1" dirty="0" err="1" smtClean="0"/>
              <a:t>glutamatergica</a:t>
            </a:r>
            <a:r>
              <a:rPr lang="en-US" sz="2800" b="1" i="1" dirty="0" smtClean="0"/>
              <a:t> </a:t>
            </a:r>
            <a:r>
              <a:rPr lang="en-US" sz="2800" dirty="0" smtClean="0"/>
              <a:t>– in curs de </a:t>
            </a:r>
            <a:r>
              <a:rPr lang="en-US" sz="2800" dirty="0" err="1" smtClean="0"/>
              <a:t>cercetare</a:t>
            </a:r>
            <a:r>
              <a:rPr lang="en-US" sz="2800" dirty="0" smtClean="0"/>
              <a:t>.</a:t>
            </a:r>
            <a:endParaRPr lang="en-US" sz="2800" dirty="0"/>
          </a:p>
        </p:txBody>
      </p:sp>
    </p:spTree>
    <p:extLst>
      <p:ext uri="{BB962C8B-B14F-4D97-AF65-F5344CB8AC3E}">
        <p14:creationId xmlns="" xmlns:p14="http://schemas.microsoft.com/office/powerpoint/2010/main" val="37898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324600"/>
          </a:xfrm>
        </p:spPr>
        <p:txBody>
          <a:bodyPr>
            <a:normAutofit/>
          </a:bodyPr>
          <a:lstStyle/>
          <a:p>
            <a:pPr marL="0" indent="0">
              <a:buNone/>
            </a:pPr>
            <a:endParaRPr lang="ro-RO" sz="2000" dirty="0" smtClean="0"/>
          </a:p>
          <a:p>
            <a:pPr marL="0" indent="0">
              <a:buNone/>
            </a:pPr>
            <a:r>
              <a:rPr lang="ro-RO" sz="2000" b="1" dirty="0" smtClean="0"/>
              <a:t>DISFUNCTIA SISTEMULUI GLUTAMAT:</a:t>
            </a:r>
          </a:p>
          <a:p>
            <a:pPr>
              <a:buFont typeface="Wingdings" panose="05000000000000000000" pitchFamily="2" charset="2"/>
              <a:buChar char="Ø"/>
            </a:pPr>
            <a:r>
              <a:rPr lang="ro-RO" sz="2000" dirty="0" smtClean="0"/>
              <a:t>Descoperire fortuita = simptome schizofrenia-like produse de </a:t>
            </a:r>
            <a:r>
              <a:rPr lang="ro-RO" sz="2000" i="1" u="sng" dirty="0" smtClean="0"/>
              <a:t>ketamina/fenciclidina </a:t>
            </a:r>
            <a:r>
              <a:rPr lang="ro-RO" sz="2000" dirty="0" smtClean="0">
                <a:sym typeface="Wingdings" panose="05000000000000000000" pitchFamily="2" charset="2"/>
              </a:rPr>
              <a:t>blocarea transmisiei la nivelul </a:t>
            </a:r>
            <a:r>
              <a:rPr lang="ro-RO" sz="2000" b="1" i="1" u="sng" dirty="0" smtClean="0">
                <a:sym typeface="Wingdings" panose="05000000000000000000" pitchFamily="2" charset="2"/>
              </a:rPr>
              <a:t>receptorilor NMDA:</a:t>
            </a:r>
          </a:p>
          <a:p>
            <a:pPr marL="0" indent="0">
              <a:buNone/>
            </a:pPr>
            <a:endParaRPr lang="ro-RO" sz="2000" i="1" dirty="0" smtClean="0">
              <a:sym typeface="Wingdings" panose="05000000000000000000" pitchFamily="2" charset="2"/>
            </a:endParaRPr>
          </a:p>
          <a:p>
            <a:pPr>
              <a:buFont typeface="Wingdings" panose="05000000000000000000" pitchFamily="2" charset="2"/>
              <a:buChar char="Ø"/>
            </a:pPr>
            <a:r>
              <a:rPr lang="ro-RO" sz="2000" dirty="0" smtClean="0">
                <a:sym typeface="Wingdings" panose="05000000000000000000" pitchFamily="2" charset="2"/>
              </a:rPr>
              <a:t>Deseori cercetați </a:t>
            </a:r>
            <a:r>
              <a:rPr lang="ro-RO" sz="2000" dirty="0">
                <a:sym typeface="Wingdings" panose="05000000000000000000" pitchFamily="2" charset="2"/>
              </a:rPr>
              <a:t>in analiza maladiilor </a:t>
            </a:r>
            <a:r>
              <a:rPr lang="ro-RO" sz="2000" dirty="0" smtClean="0">
                <a:sym typeface="Wingdings" panose="05000000000000000000" pitchFamily="2" charset="2"/>
              </a:rPr>
              <a:t>psihiatrice</a:t>
            </a:r>
            <a:endParaRPr lang="ro-RO" sz="2000" dirty="0">
              <a:sym typeface="Wingdings" panose="05000000000000000000" pitchFamily="2" charset="2"/>
            </a:endParaRPr>
          </a:p>
          <a:p>
            <a:pPr>
              <a:buFont typeface="Wingdings" panose="05000000000000000000" pitchFamily="2" charset="2"/>
              <a:buChar char="Ø"/>
            </a:pPr>
            <a:r>
              <a:rPr lang="ro-RO" sz="2000" dirty="0" smtClean="0">
                <a:sym typeface="Wingdings" panose="05000000000000000000" pitchFamily="2" charset="2"/>
              </a:rPr>
              <a:t>Pentameri cu o combinatie variabila de subunitati</a:t>
            </a:r>
          </a:p>
          <a:p>
            <a:pPr>
              <a:buFont typeface="Wingdings" panose="05000000000000000000" pitchFamily="2" charset="2"/>
              <a:buChar char="Ø"/>
            </a:pPr>
            <a:r>
              <a:rPr lang="ro-RO" sz="2000" dirty="0" smtClean="0">
                <a:sym typeface="Wingdings" panose="05000000000000000000" pitchFamily="2" charset="2"/>
              </a:rPr>
              <a:t>Structura complexa </a:t>
            </a:r>
          </a:p>
          <a:p>
            <a:pPr>
              <a:buFont typeface="Wingdings" panose="05000000000000000000" pitchFamily="2" charset="2"/>
              <a:buChar char="Ø"/>
            </a:pPr>
            <a:r>
              <a:rPr lang="ro-RO" sz="2000" dirty="0" smtClean="0">
                <a:sym typeface="Wingdings" panose="05000000000000000000" pitchFamily="2" charset="2"/>
              </a:rPr>
              <a:t>Se situeaza postsinaptic - Predominant in sistemul limbic.</a:t>
            </a:r>
          </a:p>
          <a:p>
            <a:pPr>
              <a:buFont typeface="Wingdings" panose="05000000000000000000" pitchFamily="2" charset="2"/>
              <a:buChar char="Ø"/>
            </a:pPr>
            <a:r>
              <a:rPr lang="ro-RO" sz="2000" dirty="0" smtClean="0">
                <a:sym typeface="Wingdings" panose="05000000000000000000" pitchFamily="2" charset="2"/>
              </a:rPr>
              <a:t>Situsuri de legare –</a:t>
            </a:r>
            <a:r>
              <a:rPr lang="ro-RO" sz="2000" i="1" dirty="0" smtClean="0">
                <a:sym typeface="Wingdings" panose="05000000000000000000" pitchFamily="2" charset="2"/>
              </a:rPr>
              <a:t>stimulatorii</a:t>
            </a:r>
            <a:r>
              <a:rPr lang="ro-RO" sz="2000" dirty="0" smtClean="0">
                <a:sym typeface="Wingdings" panose="05000000000000000000" pitchFamily="2" charset="2"/>
              </a:rPr>
              <a:t> – glutamat, glicina , </a:t>
            </a:r>
            <a:r>
              <a:rPr lang="ro-RO" sz="2000" i="1" dirty="0" smtClean="0">
                <a:sym typeface="Wingdings" panose="05000000000000000000" pitchFamily="2" charset="2"/>
              </a:rPr>
              <a:t>inhibitorii</a:t>
            </a:r>
            <a:r>
              <a:rPr lang="ro-RO" sz="2000" dirty="0" smtClean="0">
                <a:sym typeface="Wingdings" panose="05000000000000000000" pitchFamily="2" charset="2"/>
              </a:rPr>
              <a:t> – magneziu, fenciclidina, ketamina, disocilpina ( antagonist sintetic)</a:t>
            </a:r>
          </a:p>
          <a:p>
            <a:pPr>
              <a:buFont typeface="Wingdings" panose="05000000000000000000" pitchFamily="2" charset="2"/>
              <a:buChar char="Ø"/>
            </a:pPr>
            <a:r>
              <a:rPr lang="ro-RO" sz="2000" dirty="0" smtClean="0">
                <a:sym typeface="Wingdings" panose="05000000000000000000" pitchFamily="2" charset="2"/>
              </a:rPr>
              <a:t>Reglati de </a:t>
            </a:r>
            <a:r>
              <a:rPr lang="ro-RO" sz="2000" i="1" dirty="0" smtClean="0">
                <a:sym typeface="Wingdings" panose="05000000000000000000" pitchFamily="2" charset="2"/>
              </a:rPr>
              <a:t>glicina, d-serina, glutation </a:t>
            </a:r>
            <a:r>
              <a:rPr lang="ro-RO" sz="2000" dirty="0" smtClean="0">
                <a:sym typeface="Wingdings" panose="05000000000000000000" pitchFamily="2" charset="2"/>
              </a:rPr>
              <a:t>– nivelele/genele modulatoare pot fi implicate in aparitia schizofreniei??</a:t>
            </a:r>
          </a:p>
          <a:p>
            <a:pPr>
              <a:buFont typeface="Wingdings" panose="05000000000000000000" pitchFamily="2" charset="2"/>
              <a:buChar char="Ø"/>
            </a:pPr>
            <a:r>
              <a:rPr lang="ro-RO" sz="2000" dirty="0" smtClean="0">
                <a:sym typeface="Wingdings" panose="05000000000000000000" pitchFamily="2" charset="2"/>
              </a:rPr>
              <a:t>Disfunctia – demente (Alzheimer).</a:t>
            </a:r>
          </a:p>
          <a:p>
            <a:pPr>
              <a:buFont typeface="Wingdings" panose="05000000000000000000" pitchFamily="2" charset="2"/>
              <a:buChar char="Ø"/>
            </a:pPr>
            <a:r>
              <a:rPr lang="ro-RO" sz="2000" dirty="0" smtClean="0">
                <a:sym typeface="Wingdings" panose="05000000000000000000" pitchFamily="2" charset="2"/>
              </a:rPr>
              <a:t>Supraactivare – ischemie, TCC, epilepsie.</a:t>
            </a:r>
          </a:p>
          <a:p>
            <a:pPr>
              <a:buFont typeface="Wingdings" panose="05000000000000000000" pitchFamily="2" charset="2"/>
              <a:buChar char="Ø"/>
            </a:pPr>
            <a:r>
              <a:rPr lang="ro-RO" sz="2000" dirty="0" smtClean="0">
                <a:sym typeface="Wingdings" panose="05000000000000000000" pitchFamily="2" charset="2"/>
              </a:rPr>
              <a:t>Subactivare – simptome schizofreniforme.</a:t>
            </a:r>
          </a:p>
          <a:p>
            <a:pPr>
              <a:buFont typeface="Wingdings" panose="05000000000000000000" pitchFamily="2" charset="2"/>
              <a:buChar char="Ø"/>
            </a:pPr>
            <a:endParaRPr lang="ro-RO" sz="2000" dirty="0" smtClean="0">
              <a:sym typeface="Wingdings" panose="05000000000000000000" pitchFamily="2" charset="2"/>
            </a:endParaRPr>
          </a:p>
          <a:p>
            <a:pPr>
              <a:buFont typeface="Wingdings" panose="05000000000000000000" pitchFamily="2" charset="2"/>
              <a:buChar char="Ø"/>
            </a:pPr>
            <a:endParaRPr lang="ro-RO" sz="2000" dirty="0" smtClean="0">
              <a:sym typeface="Wingdings" panose="05000000000000000000" pitchFamily="2" charset="2"/>
            </a:endParaRPr>
          </a:p>
        </p:txBody>
      </p:sp>
    </p:spTree>
    <p:extLst>
      <p:ext uri="{BB962C8B-B14F-4D97-AF65-F5344CB8AC3E}">
        <p14:creationId xmlns="" xmlns:p14="http://schemas.microsoft.com/office/powerpoint/2010/main" val="118906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1"/>
            <a:ext cx="8305800" cy="6019800"/>
          </a:xfrm>
        </p:spPr>
        <p:txBody>
          <a:bodyPr>
            <a:normAutofit/>
          </a:bodyPr>
          <a:lstStyle/>
          <a:p>
            <a:pPr marL="0" indent="0">
              <a:buNone/>
            </a:pPr>
            <a:r>
              <a:rPr lang="ro-RO" sz="2000" b="1" dirty="0"/>
              <a:t>RECEPTORII </a:t>
            </a:r>
            <a:r>
              <a:rPr lang="ro-RO" sz="2000" b="1" dirty="0" smtClean="0"/>
              <a:t>NMDA - </a:t>
            </a:r>
            <a:r>
              <a:rPr lang="ro-RO" sz="2000" b="1" dirty="0" smtClean="0">
                <a:effectLst/>
              </a:rPr>
              <a:t>PRINCIPIU </a:t>
            </a:r>
            <a:r>
              <a:rPr lang="ro-RO" sz="2000" b="1" dirty="0"/>
              <a:t>DE </a:t>
            </a:r>
            <a:r>
              <a:rPr lang="ro-RO" sz="2000" b="1" dirty="0" smtClean="0"/>
              <a:t>F</a:t>
            </a:r>
            <a:r>
              <a:rPr lang="ro-RO" sz="2000" b="1" dirty="0" smtClean="0">
                <a:effectLst/>
              </a:rPr>
              <a:t>UNCTIONARE </a:t>
            </a:r>
          </a:p>
          <a:p>
            <a:pPr marL="0" indent="0">
              <a:buNone/>
            </a:pPr>
            <a:endParaRPr lang="ro-RO" sz="2000" b="1" dirty="0" smtClean="0">
              <a:effectLst/>
            </a:endParaRPr>
          </a:p>
          <a:p>
            <a:pPr>
              <a:buFont typeface="Wingdings" panose="05000000000000000000" pitchFamily="2" charset="2"/>
              <a:buChar char="Ø"/>
            </a:pPr>
            <a:r>
              <a:rPr lang="ro-RO" sz="2000" dirty="0" smtClean="0"/>
              <a:t>Neurotransmisia glutamatergica = unicitatea NMDA  </a:t>
            </a:r>
          </a:p>
          <a:p>
            <a:pPr>
              <a:buFont typeface="Wingdings" panose="05000000000000000000" pitchFamily="2" charset="2"/>
              <a:buChar char="Ø"/>
            </a:pPr>
            <a:r>
              <a:rPr lang="ro-RO" sz="2000" i="1" dirty="0" smtClean="0"/>
              <a:t>Ligant dependent = </a:t>
            </a:r>
            <a:r>
              <a:rPr lang="ro-RO" sz="2000" dirty="0" smtClean="0"/>
              <a:t>activare dependenta de nivelul de glutamat si glicina.</a:t>
            </a:r>
          </a:p>
          <a:p>
            <a:pPr>
              <a:buFont typeface="Wingdings" panose="05000000000000000000" pitchFamily="2" charset="2"/>
              <a:buChar char="Ø"/>
            </a:pPr>
            <a:r>
              <a:rPr lang="ro-RO" sz="2000" i="1" dirty="0" smtClean="0"/>
              <a:t> Voltaj dependent = </a:t>
            </a:r>
            <a:r>
              <a:rPr lang="ro-RO" sz="2000" dirty="0" smtClean="0"/>
              <a:t>depolarizarea membranei – contracareaza efectul inhibitor al Mg.</a:t>
            </a:r>
          </a:p>
          <a:p>
            <a:pPr>
              <a:buFont typeface="Wingdings" panose="05000000000000000000" pitchFamily="2" charset="2"/>
              <a:buChar char="Ø"/>
            </a:pPr>
            <a:r>
              <a:rPr lang="ro-RO" sz="2000" dirty="0" smtClean="0"/>
              <a:t>Controleaza un canal ionic</a:t>
            </a:r>
            <a:r>
              <a:rPr lang="ro-RO" sz="2000" dirty="0"/>
              <a:t> </a:t>
            </a:r>
            <a:r>
              <a:rPr lang="ro-RO" sz="2000" dirty="0" smtClean="0"/>
              <a:t>– permite conductanta Ca, Na, K.</a:t>
            </a:r>
          </a:p>
          <a:p>
            <a:pPr>
              <a:buFont typeface="Wingdings" panose="05000000000000000000" pitchFamily="2" charset="2"/>
              <a:buChar char="Ø"/>
            </a:pPr>
            <a:r>
              <a:rPr lang="ro-RO" sz="2000" dirty="0" smtClean="0"/>
              <a:t>Activarea canalului ionic =&gt; influx Ca, Na / eflux K.</a:t>
            </a:r>
          </a:p>
          <a:p>
            <a:pPr>
              <a:buFont typeface="Wingdings" panose="05000000000000000000" pitchFamily="2" charset="2"/>
              <a:buChar char="Ø"/>
            </a:pPr>
            <a:r>
              <a:rPr lang="ro-RO" sz="2000" dirty="0" smtClean="0"/>
              <a:t>Mg endogen – blocheaza situsul =&gt; blocheaza influxul de Ca =&gt; dezactivarea receptorului</a:t>
            </a:r>
          </a:p>
        </p:txBody>
      </p:sp>
    </p:spTree>
    <p:extLst>
      <p:ext uri="{BB962C8B-B14F-4D97-AF65-F5344CB8AC3E}">
        <p14:creationId xmlns="" xmlns:p14="http://schemas.microsoft.com/office/powerpoint/2010/main" val="397324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990600"/>
            <a:ext cx="8211475" cy="5098838"/>
          </a:xfrm>
          <a:prstGeom prst="rect">
            <a:avLst/>
          </a:prstGeom>
        </p:spPr>
      </p:pic>
    </p:spTree>
    <p:extLst>
      <p:ext uri="{BB962C8B-B14F-4D97-AF65-F5344CB8AC3E}">
        <p14:creationId xmlns="" xmlns:p14="http://schemas.microsoft.com/office/powerpoint/2010/main" val="40401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838200"/>
            <a:ext cx="8172449" cy="5410200"/>
          </a:xfrm>
        </p:spPr>
        <p:txBody>
          <a:bodyPr>
            <a:normAutofit/>
          </a:bodyPr>
          <a:lstStyle/>
          <a:p>
            <a:pPr marL="0" indent="0">
              <a:buNone/>
            </a:pPr>
            <a:r>
              <a:rPr lang="ro-RO" sz="3000" b="1" u="sng" dirty="0" smtClean="0"/>
              <a:t>STUDII IN DIRECȚIA TEORIEI GLUTAMATERGICE</a:t>
            </a:r>
          </a:p>
          <a:p>
            <a:pPr marL="0" indent="0">
              <a:buNone/>
            </a:pPr>
            <a:endParaRPr lang="ro-RO" sz="3000" b="1" u="sng" dirty="0" smtClean="0"/>
          </a:p>
          <a:p>
            <a:pPr marL="457200" indent="-457200">
              <a:buAutoNum type="arabicPeriod"/>
            </a:pPr>
            <a:r>
              <a:rPr lang="ro-RO" sz="2000" b="1" dirty="0" smtClean="0"/>
              <a:t>MODELUL KETAMINIC</a:t>
            </a:r>
          </a:p>
          <a:p>
            <a:pPr marL="457200" indent="-457200">
              <a:buAutoNum type="arabicPeriod"/>
            </a:pPr>
            <a:endParaRPr lang="ro-RO" sz="2000" b="1" dirty="0" smtClean="0"/>
          </a:p>
          <a:p>
            <a:pPr marL="457200" indent="-457200">
              <a:buAutoNum type="arabicPeriod"/>
            </a:pPr>
            <a:r>
              <a:rPr lang="ro-RO" sz="2000" b="1" dirty="0" smtClean="0"/>
              <a:t>TULBURARILE DE PROCESARE A INFORMATIEI VIZUALE FRAGMENTATE</a:t>
            </a:r>
          </a:p>
          <a:p>
            <a:pPr marL="457200" indent="-457200">
              <a:buAutoNum type="arabicPeriod"/>
            </a:pPr>
            <a:endParaRPr lang="ro-RO" sz="2000" b="1" dirty="0" smtClean="0"/>
          </a:p>
          <a:p>
            <a:pPr marL="457200" indent="-457200">
              <a:buAutoNum type="arabicPeriod"/>
            </a:pPr>
            <a:r>
              <a:rPr lang="ro-RO" sz="2000" b="1" dirty="0" smtClean="0"/>
              <a:t>FENOMENUL DE MISMATCH-NEGATIVITY </a:t>
            </a:r>
          </a:p>
          <a:p>
            <a:pPr marL="457200" indent="-457200">
              <a:buAutoNum type="arabicPeriod"/>
            </a:pPr>
            <a:endParaRPr lang="ro-RO" sz="2000" b="1" dirty="0" smtClean="0"/>
          </a:p>
          <a:p>
            <a:pPr marL="457200" indent="-457200">
              <a:buAutoNum type="arabicPeriod"/>
            </a:pPr>
            <a:r>
              <a:rPr lang="ro-RO" sz="2000" b="1" dirty="0" smtClean="0"/>
              <a:t>TEORIA IMUNOLOGICA</a:t>
            </a:r>
          </a:p>
          <a:p>
            <a:pPr marL="457200" indent="-457200">
              <a:buAutoNum type="arabicPeriod"/>
            </a:pPr>
            <a:endParaRPr lang="ro-RO" sz="2000" dirty="0"/>
          </a:p>
        </p:txBody>
      </p:sp>
    </p:spTree>
    <p:extLst>
      <p:ext uri="{BB962C8B-B14F-4D97-AF65-F5344CB8AC3E}">
        <p14:creationId xmlns="" xmlns:p14="http://schemas.microsoft.com/office/powerpoint/2010/main" val="58003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457200"/>
            <a:ext cx="8172449" cy="6019800"/>
          </a:xfrm>
        </p:spPr>
        <p:txBody>
          <a:bodyPr>
            <a:normAutofit/>
          </a:bodyPr>
          <a:lstStyle/>
          <a:p>
            <a:pPr marL="457200" indent="-457200">
              <a:buAutoNum type="arabicPeriod"/>
            </a:pPr>
            <a:r>
              <a:rPr lang="ro-RO" sz="2000" b="1" dirty="0" smtClean="0"/>
              <a:t>MODELUL KETAMINIC</a:t>
            </a:r>
            <a:endParaRPr lang="ro-RO" sz="2000" dirty="0" smtClean="0"/>
          </a:p>
          <a:p>
            <a:pPr marL="457200" indent="-457200">
              <a:buFont typeface="Wingdings" pitchFamily="2" charset="2"/>
              <a:buChar char="Ø"/>
            </a:pPr>
            <a:r>
              <a:rPr lang="ro-RO" sz="2000" dirty="0" smtClean="0"/>
              <a:t>Administarea de ketamina – pacienti sanatosi, cu schizofrenie în remisie</a:t>
            </a:r>
          </a:p>
          <a:p>
            <a:pPr marL="457200" indent="-457200">
              <a:buFont typeface="Wingdings" pitchFamily="2" charset="2"/>
              <a:buChar char="Ø"/>
            </a:pPr>
            <a:r>
              <a:rPr lang="ro-RO" sz="2000" dirty="0" smtClean="0"/>
              <a:t> </a:t>
            </a:r>
            <a:r>
              <a:rPr lang="ro-RO" sz="2000" u="sng" dirty="0" smtClean="0"/>
              <a:t>Administrare acuta</a:t>
            </a:r>
            <a:r>
              <a:rPr lang="ro-RO" sz="2000" dirty="0" smtClean="0"/>
              <a:t>:</a:t>
            </a:r>
          </a:p>
          <a:p>
            <a:pPr marL="457200" indent="-457200">
              <a:buFontTx/>
              <a:buChar char="-"/>
            </a:pPr>
            <a:r>
              <a:rPr lang="ro-RO" sz="2000" dirty="0" smtClean="0"/>
              <a:t>↑ perfuziei în ariile prefrontală și cingulat anterior / ↓ perfuziei în hipocamp </a:t>
            </a:r>
            <a:r>
              <a:rPr lang="ro-RO" sz="2000" dirty="0" smtClean="0">
                <a:sym typeface="Wingdings" pitchFamily="2" charset="2"/>
              </a:rPr>
              <a:t> apare o simptomatologie psihotica acută ușoară.</a:t>
            </a:r>
          </a:p>
          <a:p>
            <a:pPr marL="457200" indent="-457200">
              <a:buFont typeface="Wingdings" pitchFamily="2" charset="2"/>
              <a:buChar char="Ø"/>
            </a:pPr>
            <a:r>
              <a:rPr lang="ro-RO" sz="2000" u="sng" dirty="0" smtClean="0"/>
              <a:t>Administrarea cronica:</a:t>
            </a:r>
          </a:p>
          <a:p>
            <a:pPr marL="457200" indent="-457200">
              <a:buFontTx/>
              <a:buChar char="-"/>
            </a:pPr>
            <a:r>
              <a:rPr lang="ro-RO" sz="2000" dirty="0" smtClean="0"/>
              <a:t>Hipofrontabilitate = model si mai valid al schizofreniei.</a:t>
            </a:r>
          </a:p>
          <a:p>
            <a:pPr marL="457200" indent="-457200">
              <a:buFont typeface="Wingdings" pitchFamily="2" charset="2"/>
              <a:buChar char="Ø"/>
            </a:pPr>
            <a:r>
              <a:rPr lang="ro-RO" sz="2000" dirty="0" smtClean="0"/>
              <a:t>Concluzii:</a:t>
            </a:r>
          </a:p>
          <a:p>
            <a:pPr marL="457200" indent="-457200">
              <a:buFontTx/>
              <a:buChar char="-"/>
            </a:pPr>
            <a:r>
              <a:rPr lang="ro-RO" sz="2000" dirty="0" smtClean="0"/>
              <a:t>Simptomatologia apare destul de rar la vârsta pediatrica = sensibilitate↓ la hipofunctia caii glutamatergice.</a:t>
            </a:r>
          </a:p>
          <a:p>
            <a:pPr marL="457200" indent="-457200">
              <a:buFontTx/>
              <a:buChar char="-"/>
            </a:pPr>
            <a:r>
              <a:rPr lang="ro-RO" sz="2000" dirty="0" smtClean="0"/>
              <a:t>Sensibilitate crescuta dupa varsta </a:t>
            </a:r>
            <a:r>
              <a:rPr lang="ro-RO" sz="2000" u="sng" dirty="0" smtClean="0"/>
              <a:t>adolescentei</a:t>
            </a:r>
            <a:r>
              <a:rPr lang="ro-RO" sz="2000" dirty="0" smtClean="0"/>
              <a:t> – debutul clinic al schizofreniei.</a:t>
            </a:r>
          </a:p>
          <a:p>
            <a:pPr marL="457200" indent="-457200">
              <a:buFontTx/>
              <a:buChar char="-"/>
            </a:pPr>
            <a:r>
              <a:rPr lang="ro-RO" sz="2000" dirty="0" smtClean="0"/>
              <a:t>Sugerează o legatura intre hipofuncti receptorului NMDA si schizofrenie.</a:t>
            </a:r>
          </a:p>
        </p:txBody>
      </p:sp>
    </p:spTree>
    <p:extLst>
      <p:ext uri="{BB962C8B-B14F-4D97-AF65-F5344CB8AC3E}">
        <p14:creationId xmlns="" xmlns:p14="http://schemas.microsoft.com/office/powerpoint/2010/main" val="58003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381000"/>
            <a:ext cx="8172449" cy="6172200"/>
          </a:xfrm>
        </p:spPr>
        <p:txBody>
          <a:bodyPr>
            <a:normAutofit/>
          </a:bodyPr>
          <a:lstStyle/>
          <a:p>
            <a:pPr marL="0" indent="0">
              <a:buNone/>
            </a:pPr>
            <a:r>
              <a:rPr lang="ro-RO" sz="2000" b="1" dirty="0" smtClean="0"/>
              <a:t>2.  TULBURARILE DE PROCESARE ALE INFORMATIEI VIZUALE FRAGMENTATE</a:t>
            </a:r>
          </a:p>
          <a:p>
            <a:pPr marL="0" indent="0">
              <a:buFont typeface="Wingdings" pitchFamily="2" charset="2"/>
              <a:buChar char="Ø"/>
            </a:pPr>
            <a:r>
              <a:rPr lang="ro-RO" sz="2000" b="1" dirty="0" smtClean="0"/>
              <a:t> </a:t>
            </a:r>
            <a:r>
              <a:rPr lang="ro-RO" sz="2000" dirty="0" smtClean="0"/>
              <a:t> Kreplin, 100 de ani in urma: ”Centrul schzofreniei este disfunctia cognitiva ce persista chiar si cand simptomele psihotice sunt controlate”.</a:t>
            </a:r>
          </a:p>
          <a:p>
            <a:pPr marL="0" indent="0">
              <a:buFont typeface="Wingdings"/>
              <a:buChar char="è"/>
            </a:pPr>
            <a:r>
              <a:rPr lang="ro-RO" sz="2000" dirty="0" smtClean="0">
                <a:sym typeface="Wingdings" pitchFamily="2" charset="2"/>
              </a:rPr>
              <a:t>”dopaminergic vorbind” – deficitul cognitiv ar trebui limitat la zonele in care se gaseste dopamina – frontala striata si limbica.</a:t>
            </a:r>
          </a:p>
          <a:p>
            <a:pPr marL="0" indent="0">
              <a:buFont typeface="Wingdings"/>
              <a:buChar char="è"/>
            </a:pPr>
            <a:r>
              <a:rPr lang="ro-RO" sz="2000" dirty="0" smtClean="0">
                <a:sym typeface="Wingdings" pitchFamily="2" charset="2"/>
              </a:rPr>
              <a:t>”glutamatergic gandind” – glutamatul si receptorii NMDA au o distributie cerebrala larga, inclusiv corteul vizual si auditiv.</a:t>
            </a:r>
          </a:p>
          <a:p>
            <a:pPr marL="0" indent="0">
              <a:buNone/>
            </a:pPr>
            <a:endParaRPr lang="ro-RO" sz="2000" dirty="0" smtClean="0">
              <a:sym typeface="Wingdings" pitchFamily="2" charset="2"/>
            </a:endParaRPr>
          </a:p>
          <a:p>
            <a:pPr marL="0" indent="0">
              <a:buFont typeface="Wingdings" pitchFamily="2" charset="2"/>
              <a:buChar char="Ø"/>
            </a:pPr>
            <a:r>
              <a:rPr lang="ro-RO" sz="2000" b="1" dirty="0" smtClean="0">
                <a:sym typeface="Wingdings" pitchFamily="2" charset="2"/>
              </a:rPr>
              <a:t>Studiul Doninger 2001</a:t>
            </a:r>
            <a:r>
              <a:rPr lang="ro-RO" sz="2000" dirty="0" smtClean="0">
                <a:sym typeface="Wingdings" pitchFamily="2" charset="2"/>
              </a:rPr>
              <a:t>:</a:t>
            </a:r>
          </a:p>
          <a:p>
            <a:pPr marL="0" indent="0">
              <a:buFontTx/>
              <a:buChar char="-"/>
            </a:pPr>
            <a:r>
              <a:rPr lang="ro-RO" sz="2000" dirty="0" smtClean="0">
                <a:sym typeface="Wingdings" pitchFamily="2" charset="2"/>
              </a:rPr>
              <a:t>2 loturi de pacienti – sanatoși / diagnosticati cu schizofrenie.</a:t>
            </a:r>
          </a:p>
          <a:p>
            <a:pPr marL="0" indent="0">
              <a:buFontTx/>
              <a:buChar char="-"/>
            </a:pPr>
            <a:r>
              <a:rPr lang="ro-RO" sz="2000" dirty="0" smtClean="0">
                <a:sym typeface="Wingdings" pitchFamily="2" charset="2"/>
              </a:rPr>
              <a:t>Obiectivul – recunoasterea unui obiect in intregime avand la dispozitie doar fragmente.</a:t>
            </a:r>
          </a:p>
          <a:p>
            <a:pPr marL="0" indent="0">
              <a:buFontTx/>
              <a:buChar char="-"/>
            </a:pPr>
            <a:r>
              <a:rPr lang="ro-RO" sz="2000" dirty="0" smtClean="0">
                <a:sym typeface="Wingdings" pitchFamily="2" charset="2"/>
              </a:rPr>
              <a:t>Concluzii – deficit senzorial si cognitiv la paientii cu schizofrenie – </a:t>
            </a:r>
            <a:r>
              <a:rPr lang="ro-RO" sz="2000" u="sng" dirty="0" smtClean="0">
                <a:sym typeface="Wingdings" pitchFamily="2" charset="2"/>
              </a:rPr>
              <a:t>aveau nevoie de mai multe fragmente pentru a recunoaste obiectul</a:t>
            </a:r>
            <a:r>
              <a:rPr lang="ro-RO" sz="2000" dirty="0" smtClean="0">
                <a:sym typeface="Wingdings" pitchFamily="2" charset="2"/>
              </a:rPr>
              <a:t>.</a:t>
            </a:r>
            <a:endParaRPr lang="ro-RO" sz="2000" dirty="0"/>
          </a:p>
        </p:txBody>
      </p:sp>
    </p:spTree>
    <p:extLst>
      <p:ext uri="{BB962C8B-B14F-4D97-AF65-F5344CB8AC3E}">
        <p14:creationId xmlns="" xmlns:p14="http://schemas.microsoft.com/office/powerpoint/2010/main" val="580037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B131CDA1-E7D7-4160-B175-4F7705F70800}" vid="{9AFF05AA-645C-4AA3-8F54-111BE4776D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1021</TotalTime>
  <Words>1606</Words>
  <Application>Microsoft Office PowerPoint</Application>
  <PresentationFormat>On-screen Show (4:3)</PresentationFormat>
  <Paragraphs>146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Celestial</vt:lpstr>
      <vt:lpstr>Realizata de un pacient cu schizofrenie</vt:lpstr>
      <vt:lpstr>Teoria glutamatergica in schizofrenie</vt:lpstr>
      <vt:lpstr>Slide 3</vt:lpstr>
      <vt:lpstr>Slide 4</vt:lpstr>
      <vt:lpstr>Slide 5</vt:lpstr>
      <vt:lpstr>Slide 6</vt:lpstr>
      <vt:lpstr>Slide 7</vt:lpstr>
      <vt:lpstr>Slide 8</vt:lpstr>
      <vt:lpstr>Slide 9</vt:lpstr>
      <vt:lpstr>Slide 10</vt:lpstr>
      <vt:lpstr>Slide 11</vt:lpstr>
      <vt:lpstr>Slide 12</vt:lpstr>
      <vt:lpstr>Slide 13</vt:lpstr>
      <vt:lpstr>IMPLICATII FARMACOLOGICE</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80</cp:revision>
  <dcterms:created xsi:type="dcterms:W3CDTF">2016-04-05T16:26:27Z</dcterms:created>
  <dcterms:modified xsi:type="dcterms:W3CDTF">2016-04-16T17:15:15Z</dcterms:modified>
</cp:coreProperties>
</file>