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68" r:id="rId5"/>
    <p:sldId id="258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Început 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Recăderi/an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Sfârșit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Recăderi/an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</c:ser>
        <c:axId val="121387264"/>
        <c:axId val="121397248"/>
      </c:barChart>
      <c:catAx>
        <c:axId val="121387264"/>
        <c:scaling>
          <c:orientation val="minMax"/>
        </c:scaling>
        <c:axPos val="b"/>
        <c:numFmt formatCode="General" sourceLinked="1"/>
        <c:tickLblPos val="nextTo"/>
        <c:crossAx val="121397248"/>
        <c:crosses val="autoZero"/>
        <c:auto val="1"/>
        <c:lblAlgn val="ctr"/>
        <c:lblOffset val="100"/>
      </c:catAx>
      <c:valAx>
        <c:axId val="121397248"/>
        <c:scaling>
          <c:orientation val="minMax"/>
        </c:scaling>
        <c:axPos val="l"/>
        <c:majorGridlines/>
        <c:numFmt formatCode="General" sourceLinked="1"/>
        <c:tickLblPos val="nextTo"/>
        <c:crossAx val="121387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Inceputul studiului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Scorul BDFQ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119.6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Sfarsitul studiului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Scorul BDFQ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114.5</c:v>
                </c:pt>
              </c:numCache>
            </c:numRef>
          </c:val>
        </c:ser>
        <c:axId val="121086336"/>
        <c:axId val="121087872"/>
      </c:barChart>
      <c:catAx>
        <c:axId val="121086336"/>
        <c:scaling>
          <c:orientation val="minMax"/>
        </c:scaling>
        <c:axPos val="b"/>
        <c:tickLblPos val="nextTo"/>
        <c:crossAx val="121087872"/>
        <c:crosses val="autoZero"/>
        <c:auto val="1"/>
        <c:lblAlgn val="ctr"/>
        <c:lblOffset val="100"/>
      </c:catAx>
      <c:valAx>
        <c:axId val="121087872"/>
        <c:scaling>
          <c:orientation val="minMax"/>
        </c:scaling>
        <c:axPos val="l"/>
        <c:majorGridlines/>
        <c:numFmt formatCode="General" sourceLinked="1"/>
        <c:tickLblPos val="nextTo"/>
        <c:crossAx val="121086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0F985-4DFB-41BA-8ACA-BE5D35AD82D1}" type="datetimeFigureOut">
              <a:rPr lang="en-US" smtClean="0"/>
              <a:pPr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BAAAD-BFAA-440A-B9D9-8A2E1566FA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EFECTUL PROFILACTIC AL FLUPENTIXOL DECANOATULUI IN REMISIA PACIEN</a:t>
            </a:r>
            <a:r>
              <a:rPr lang="ro-RO" dirty="0" smtClean="0"/>
              <a:t>ȚILOR CU TULBURARE AFECTIVĂ BIPOLARĂ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5000636"/>
            <a:ext cx="5114916" cy="1466848"/>
          </a:xfrm>
        </p:spPr>
        <p:txBody>
          <a:bodyPr/>
          <a:lstStyle/>
          <a:p>
            <a:endParaRPr lang="ro-RO" sz="1600" b="1" dirty="0">
              <a:solidFill>
                <a:schemeClr val="tx1"/>
              </a:solidFill>
            </a:endParaRPr>
          </a:p>
          <a:p>
            <a:r>
              <a:rPr lang="ro-RO" sz="2000" b="1" dirty="0" smtClean="0">
                <a:solidFill>
                  <a:schemeClr val="tx1"/>
                </a:solidFill>
              </a:rPr>
              <a:t>Medic rezident</a:t>
            </a:r>
          </a:p>
          <a:p>
            <a:r>
              <a:rPr lang="ro-RO" sz="2000" b="1" dirty="0" smtClean="0">
                <a:solidFill>
                  <a:schemeClr val="tx1"/>
                </a:solidFill>
              </a:rPr>
              <a:t>Turliuc Adela-Maria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Bipolar disorder functioning questionnaire</a:t>
            </a:r>
            <a:r>
              <a:rPr lang="en-US" dirty="0" smtClean="0"/>
              <a:t>(BDFQ)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o-RO" dirty="0" smtClean="0"/>
              <a:t>   </a:t>
            </a:r>
          </a:p>
          <a:p>
            <a:pPr>
              <a:buNone/>
            </a:pPr>
            <a:r>
              <a:rPr lang="ro-RO" dirty="0" smtClean="0"/>
              <a:t>    După 12 luni de tratament cu Fluanxol:</a:t>
            </a:r>
          </a:p>
          <a:p>
            <a:endParaRPr lang="ro-RO" dirty="0"/>
          </a:p>
          <a:p>
            <a:r>
              <a:rPr lang="ro-RO" dirty="0" smtClean="0"/>
              <a:t>NU s-au remarcat schimbări metabolice sau cardiovasculare semnificative și nici la testele de laborator;</a:t>
            </a:r>
          </a:p>
          <a:p>
            <a:r>
              <a:rPr lang="ro-RO" dirty="0" smtClean="0"/>
              <a:t>NU au fost raportate sau detectate efecte secundare la pacienții care au terminat studiul;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CONCLUZII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85000" lnSpcReduction="20000"/>
          </a:bodyPr>
          <a:lstStyle/>
          <a:p>
            <a:endParaRPr lang="ro-RO" sz="2400" dirty="0" smtClean="0"/>
          </a:p>
          <a:p>
            <a:r>
              <a:rPr lang="ro-RO" sz="2800" dirty="0" smtClean="0"/>
              <a:t>Numărul recăderilor a scăzut considerabil în urma tratamentului cu Fluanxol, care ar putea fi o alternativă pentru unii pacienți;</a:t>
            </a:r>
            <a:endParaRPr lang="en-US" sz="2800" dirty="0" smtClean="0"/>
          </a:p>
          <a:p>
            <a:r>
              <a:rPr lang="en-US" sz="2800" dirty="0" err="1" smtClean="0"/>
              <a:t>Func</a:t>
            </a:r>
            <a:r>
              <a:rPr lang="ro-RO" sz="2800" dirty="0" smtClean="0"/>
              <a:t>ționalitatea participanților la studiu s-a îmbunătățit vizibil;</a:t>
            </a:r>
          </a:p>
          <a:p>
            <a:r>
              <a:rPr lang="ro-RO" sz="2800" dirty="0" smtClean="0"/>
              <a:t>Un tratament de menținere adecvat este crucial, fiind cunoscut faptul că fiecare recădere afectează neuroplasticitatea, determină un prognostic nefavorabil, episoade mai frecvente sau rezistență la tratament;</a:t>
            </a:r>
          </a:p>
          <a:p>
            <a:r>
              <a:rPr lang="ro-RO" sz="2800" dirty="0" smtClean="0"/>
              <a:t>Studiul are însă și anumite limitări, din cauza numărului redus de pacienți care au participat , de aceea sunt necesare studii mai ample; totuși , autorii doresc să reorienteze medicii spre substanțe care deși sunt de mult timp pe piață, își pot</a:t>
            </a:r>
            <a:r>
              <a:rPr lang="en-US" sz="2800" dirty="0" smtClean="0"/>
              <a:t> </a:t>
            </a:r>
            <a:r>
              <a:rPr lang="ro-RO" sz="2800" dirty="0" smtClean="0"/>
              <a:t>dovedi eficiența și în alte </a:t>
            </a:r>
            <a:r>
              <a:rPr lang="en-US" sz="2800" dirty="0" err="1" smtClean="0"/>
              <a:t>patologi</a:t>
            </a:r>
            <a:r>
              <a:rPr lang="ro-RO" sz="2800" dirty="0" smtClean="0"/>
              <a:t>i </a:t>
            </a:r>
            <a:r>
              <a:rPr lang="ro-RO" sz="2800" dirty="0" smtClean="0"/>
              <a:t>;</a:t>
            </a:r>
            <a:endParaRPr lang="ro-RO" sz="2400" dirty="0" smtClean="0"/>
          </a:p>
          <a:p>
            <a:endParaRPr lang="ro-RO" dirty="0" smtClean="0"/>
          </a:p>
          <a:p>
            <a:endParaRPr lang="ro-R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i="1" dirty="0" smtClean="0"/>
              <a:t>Referințe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Autofit/>
          </a:bodyPr>
          <a:lstStyle/>
          <a:p>
            <a:pPr algn="ctr">
              <a:buNone/>
            </a:pPr>
            <a:r>
              <a:rPr lang="ro-RO" sz="2400" dirty="0" smtClean="0"/>
              <a:t>1) </a:t>
            </a:r>
            <a:r>
              <a:rPr lang="it-IT" sz="2400" i="1" dirty="0" smtClean="0"/>
              <a:t>Colom F, Vieta E, Tacchi MJ, Sánchez-Moreno J, </a:t>
            </a:r>
          </a:p>
          <a:p>
            <a:pPr algn="ctr">
              <a:buNone/>
            </a:pPr>
            <a:r>
              <a:rPr lang="en-US" sz="2400" i="1" dirty="0" smtClean="0"/>
              <a:t>Scott J. Identifying and improving non-adherence</a:t>
            </a:r>
          </a:p>
          <a:p>
            <a:pPr algn="ctr">
              <a:buNone/>
            </a:pPr>
            <a:r>
              <a:rPr lang="it-IT" sz="2400" i="1" dirty="0" smtClean="0"/>
              <a:t>in bipolar disorders. Bipolar Disord 2005; 7:24-31</a:t>
            </a:r>
            <a:r>
              <a:rPr lang="ro-RO" sz="2400" i="1" dirty="0" smtClean="0"/>
              <a:t>.</a:t>
            </a:r>
          </a:p>
          <a:p>
            <a:pPr algn="ctr">
              <a:buNone/>
            </a:pPr>
            <a:r>
              <a:rPr lang="ro-RO" sz="2400" i="1" dirty="0" smtClean="0"/>
              <a:t>2)</a:t>
            </a:r>
            <a:r>
              <a:rPr lang="en-US" sz="2400" i="1" dirty="0" smtClean="0"/>
              <a:t> Parikh SV, </a:t>
            </a:r>
            <a:r>
              <a:rPr lang="en-US" sz="2400" i="1" dirty="0" err="1" smtClean="0"/>
              <a:t>Kusumakar</a:t>
            </a:r>
            <a:r>
              <a:rPr lang="en-US" sz="2400" i="1" dirty="0" smtClean="0"/>
              <a:t> V, </a:t>
            </a:r>
            <a:r>
              <a:rPr lang="en-US" sz="2400" i="1" dirty="0" err="1" smtClean="0"/>
              <a:t>Haslam</a:t>
            </a:r>
            <a:r>
              <a:rPr lang="en-US" sz="2400" i="1" dirty="0" smtClean="0"/>
              <a:t> DR, Matte R,</a:t>
            </a:r>
          </a:p>
          <a:p>
            <a:pPr algn="ctr">
              <a:buNone/>
            </a:pPr>
            <a:r>
              <a:rPr lang="fr-FR" sz="2400" i="1" dirty="0" smtClean="0"/>
              <a:t>Sharma V, </a:t>
            </a:r>
            <a:r>
              <a:rPr lang="fr-FR" sz="2400" i="1" dirty="0" err="1" smtClean="0"/>
              <a:t>Yatham</a:t>
            </a:r>
            <a:r>
              <a:rPr lang="fr-FR" sz="2400" i="1" dirty="0" smtClean="0"/>
              <a:t> LN. Psychosocial interventions</a:t>
            </a:r>
          </a:p>
          <a:p>
            <a:pPr algn="ctr">
              <a:buNone/>
            </a:pPr>
            <a:r>
              <a:rPr lang="en-US" sz="2400" i="1" dirty="0" smtClean="0"/>
              <a:t>as an adjunct to pharmacotherapy in bipolar</a:t>
            </a:r>
          </a:p>
          <a:p>
            <a:pPr algn="ctr">
              <a:buNone/>
            </a:pPr>
            <a:r>
              <a:rPr lang="en-US" sz="2400" i="1" dirty="0" smtClean="0"/>
              <a:t>disorder. Can J Psychiatry 1997; 42:74-78</a:t>
            </a:r>
            <a:r>
              <a:rPr lang="ro-RO" sz="2400" i="1" dirty="0" smtClean="0"/>
              <a:t>.</a:t>
            </a:r>
          </a:p>
          <a:p>
            <a:pPr algn="ctr">
              <a:buNone/>
            </a:pPr>
            <a:r>
              <a:rPr lang="ro-RO" sz="2400" i="1" dirty="0" smtClean="0"/>
              <a:t>3)</a:t>
            </a:r>
            <a:r>
              <a:rPr lang="en-US" sz="2400" i="1" dirty="0" smtClean="0"/>
              <a:t> Keck PE, McElroy SL, </a:t>
            </a:r>
            <a:r>
              <a:rPr lang="en-US" sz="2400" i="1" dirty="0" err="1" smtClean="0"/>
              <a:t>Strakowski</a:t>
            </a:r>
            <a:r>
              <a:rPr lang="en-US" sz="2400" i="1" dirty="0" smtClean="0"/>
              <a:t> SM, </a:t>
            </a:r>
            <a:r>
              <a:rPr lang="en-US" sz="2400" i="1" dirty="0" err="1" smtClean="0"/>
              <a:t>Balistreri</a:t>
            </a:r>
            <a:r>
              <a:rPr lang="en-US" sz="2400" i="1" dirty="0" smtClean="0"/>
              <a:t> </a:t>
            </a:r>
          </a:p>
          <a:p>
            <a:pPr algn="ctr">
              <a:buNone/>
            </a:pPr>
            <a:r>
              <a:rPr lang="en-US" sz="2400" i="1" dirty="0" smtClean="0"/>
              <a:t>TM, </a:t>
            </a:r>
            <a:r>
              <a:rPr lang="en-US" sz="2400" i="1" dirty="0" err="1" smtClean="0"/>
              <a:t>Kizer</a:t>
            </a:r>
            <a:r>
              <a:rPr lang="en-US" sz="2400" i="1" dirty="0" smtClean="0"/>
              <a:t> DI, West SA. Factors associated with</a:t>
            </a:r>
          </a:p>
          <a:p>
            <a:pPr algn="ctr">
              <a:buNone/>
            </a:pPr>
            <a:r>
              <a:rPr lang="en-US" sz="2400" i="1" dirty="0" smtClean="0"/>
              <a:t>maintenance antipsychotic treatment of patients</a:t>
            </a:r>
          </a:p>
          <a:p>
            <a:pPr algn="ctr">
              <a:buNone/>
            </a:pPr>
            <a:r>
              <a:rPr lang="en-US" sz="2400" i="1" dirty="0" smtClean="0"/>
              <a:t>with bipolar disorder. J </a:t>
            </a:r>
            <a:r>
              <a:rPr lang="en-US" sz="2400" i="1" dirty="0" err="1" smtClean="0"/>
              <a:t>Clin</a:t>
            </a:r>
            <a:r>
              <a:rPr lang="en-US" sz="2400" i="1" dirty="0" smtClean="0"/>
              <a:t> Psychiatry 1996;</a:t>
            </a:r>
          </a:p>
          <a:p>
            <a:pPr algn="ctr">
              <a:buNone/>
            </a:pPr>
            <a:r>
              <a:rPr lang="en-US" sz="2400" i="1" dirty="0" smtClean="0"/>
              <a:t>57:147-151. </a:t>
            </a:r>
            <a:endParaRPr lang="ro-RO" sz="2400" i="1" dirty="0" smtClean="0"/>
          </a:p>
          <a:p>
            <a:pPr>
              <a:buNone/>
            </a:pPr>
            <a:endParaRPr lang="pt-BR" sz="2400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Referinte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o-RO" i="1" dirty="0" smtClean="0"/>
              <a:t>          </a:t>
            </a:r>
            <a:r>
              <a:rPr lang="pt-BR" i="1" dirty="0" smtClean="0"/>
              <a:t>4</a:t>
            </a:r>
            <a:r>
              <a:rPr lang="ro-RO" i="1" dirty="0" smtClean="0"/>
              <a:t>)</a:t>
            </a:r>
            <a:r>
              <a:rPr lang="pt-BR" i="1" dirty="0" smtClean="0"/>
              <a:t> Verdoux H, Gonzales B, Takei N, Bourgeois M. A</a:t>
            </a:r>
          </a:p>
          <a:p>
            <a:pPr algn="ctr">
              <a:buNone/>
            </a:pPr>
            <a:r>
              <a:rPr lang="en-US" i="1" dirty="0" smtClean="0"/>
              <a:t>survey of prescribing practice of antipsychotic</a:t>
            </a:r>
          </a:p>
          <a:p>
            <a:pPr algn="ctr">
              <a:buNone/>
            </a:pPr>
            <a:r>
              <a:rPr lang="en-US" i="1" dirty="0" smtClean="0"/>
              <a:t>treatment for manic-depressive outpatients. J</a:t>
            </a:r>
          </a:p>
          <a:p>
            <a:pPr algn="ctr">
              <a:buNone/>
            </a:pPr>
            <a:r>
              <a:rPr lang="en-US" i="1" dirty="0" smtClean="0"/>
              <a:t>Affect </a:t>
            </a:r>
            <a:r>
              <a:rPr lang="en-US" i="1" dirty="0" err="1" smtClean="0"/>
              <a:t>Disord</a:t>
            </a:r>
            <a:r>
              <a:rPr lang="en-US" i="1" dirty="0" smtClean="0"/>
              <a:t> 1996; 38:81-87. </a:t>
            </a:r>
          </a:p>
          <a:p>
            <a:pPr algn="ctr">
              <a:buNone/>
            </a:pPr>
            <a:r>
              <a:rPr lang="de-DE" i="1" dirty="0" smtClean="0"/>
              <a:t>5</a:t>
            </a:r>
            <a:r>
              <a:rPr lang="ro-RO" i="1" dirty="0" smtClean="0"/>
              <a:t>)</a:t>
            </a:r>
            <a:r>
              <a:rPr lang="de-DE" i="1" dirty="0" smtClean="0"/>
              <a:t>Tohen M, Greil W, Calabrese JR, Sachs GS,</a:t>
            </a:r>
          </a:p>
          <a:p>
            <a:pPr algn="ctr">
              <a:buNone/>
            </a:pPr>
            <a:r>
              <a:rPr lang="da-DK" i="1" dirty="0" smtClean="0"/>
              <a:t>Yatham LN, Oerlinghausen BM, et al. Olanzapine</a:t>
            </a:r>
          </a:p>
          <a:p>
            <a:pPr algn="ctr">
              <a:buNone/>
            </a:pPr>
            <a:r>
              <a:rPr lang="en-US" i="1" dirty="0" smtClean="0"/>
              <a:t>versus lithium in the maintenance treatment of</a:t>
            </a:r>
          </a:p>
          <a:p>
            <a:pPr algn="ctr">
              <a:buNone/>
            </a:pPr>
            <a:r>
              <a:rPr lang="en-US" i="1" dirty="0" smtClean="0"/>
              <a:t>bipolar disorder: a 12-month, randomized, double-</a:t>
            </a:r>
          </a:p>
          <a:p>
            <a:pPr algn="ctr">
              <a:buNone/>
            </a:pPr>
            <a:r>
              <a:rPr lang="en-US" i="1" dirty="0" smtClean="0"/>
              <a:t>blind, controlled clinical trial. Am J Psychiatry</a:t>
            </a:r>
          </a:p>
          <a:p>
            <a:pPr algn="ctr">
              <a:buNone/>
            </a:pPr>
            <a:r>
              <a:rPr lang="en-US" i="1" dirty="0" smtClean="0"/>
              <a:t>2005; 162:1281-90.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1504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ro-RO" sz="2800" dirty="0" smtClean="0"/>
              <a:t>Deși monoterapia este ținta principală în tratamentul de menținere al tulburării afective bipolare, studiile longitudinale arată că în momentul de față 40-72% dintre pacienți sunt tratați cu antipsihotice în asociere cu stabilizatori de dispoziție</a:t>
            </a:r>
            <a:r>
              <a:rPr lang="en-US" sz="2800" dirty="0" smtClean="0"/>
              <a:t> (2)</a:t>
            </a:r>
            <a:r>
              <a:rPr lang="ro-RO" sz="2800" dirty="0" smtClean="0"/>
              <a:t>;</a:t>
            </a:r>
          </a:p>
          <a:p>
            <a:r>
              <a:rPr lang="ro-RO" sz="2800" dirty="0" smtClean="0"/>
              <a:t>Există o rată crescută de neaderență la tratament (33%) (1) , ce determină creșterea recurenței episoadelor și un prognostic mai slab;</a:t>
            </a:r>
          </a:p>
          <a:p>
            <a:r>
              <a:rPr lang="ro-RO" sz="2800" dirty="0"/>
              <a:t> </a:t>
            </a:r>
            <a:r>
              <a:rPr lang="ro-RO" sz="2800" dirty="0" smtClean="0"/>
              <a:t>  Scopul acestui studiu este de a investiga efectul profilactic al fluanxol decanoatului la pacienții aflați în remisie.</a:t>
            </a:r>
          </a:p>
          <a:p>
            <a:endParaRPr lang="ro-RO" sz="28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357718"/>
          </a:xfrm>
        </p:spPr>
        <p:txBody>
          <a:bodyPr>
            <a:normAutofit/>
          </a:bodyPr>
          <a:lstStyle/>
          <a:p>
            <a:pPr lvl="2" algn="l">
              <a:lnSpc>
                <a:spcPct val="150000"/>
              </a:lnSpc>
            </a:pPr>
            <a:r>
              <a:rPr lang="ro-RO" sz="2800" dirty="0" smtClean="0">
                <a:latin typeface="+mn-lt"/>
              </a:rPr>
              <a:t>Este </a:t>
            </a:r>
            <a:r>
              <a:rPr lang="ro-RO" sz="2800" dirty="0">
                <a:latin typeface="+mn-lt"/>
              </a:rPr>
              <a:t>un antipsihotic tipic  din clasa</a:t>
            </a:r>
            <a:r>
              <a:rPr lang="en-US" sz="2800" dirty="0">
                <a:latin typeface="+mn-lt"/>
              </a:rPr>
              <a:t> </a:t>
            </a:r>
            <a:r>
              <a:rPr lang="ro-RO" sz="2800" dirty="0" smtClean="0">
                <a:latin typeface="+mn-lt"/>
              </a:rPr>
              <a:t>tioxantenelor;</a:t>
            </a: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ro-RO" sz="2800" dirty="0" smtClean="0">
                <a:latin typeface="+mn-lt"/>
              </a:rPr>
              <a:t>Antagonist </a:t>
            </a:r>
            <a:r>
              <a:rPr lang="ro-RO" sz="2800" dirty="0">
                <a:latin typeface="+mn-lt"/>
              </a:rPr>
              <a:t>al receptorilor dopaminergici D1 și D2 și al receptorilor </a:t>
            </a:r>
            <a:r>
              <a:rPr lang="ro-RO" sz="2800" dirty="0" smtClean="0">
                <a:latin typeface="+mn-lt"/>
              </a:rPr>
              <a:t>alfa-adrenergici;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ro-RO" sz="2800" dirty="0">
                <a:latin typeface="+mn-lt"/>
              </a:rPr>
              <a:t>Efectul antipsihotic este cel mai probabil legat de blocarea receptorilor </a:t>
            </a:r>
            <a:r>
              <a:rPr lang="ro-RO" sz="2800" dirty="0" smtClean="0">
                <a:latin typeface="+mn-lt"/>
              </a:rPr>
              <a:t>dopaminergici;</a:t>
            </a:r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71480"/>
            <a:ext cx="8572560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F</a:t>
            </a:r>
            <a:r>
              <a:rPr lang="ro-RO" sz="3600" b="1" dirty="0" smtClean="0">
                <a:latin typeface="+mj-lt"/>
              </a:rPr>
              <a:t>lupentixol decanoat</a:t>
            </a:r>
            <a:r>
              <a:rPr lang="en-US" sz="3600" b="1" dirty="0" smtClean="0">
                <a:latin typeface="+mj-lt"/>
              </a:rPr>
              <a:t> </a:t>
            </a:r>
            <a:r>
              <a:rPr lang="ro-RO" sz="3600" b="1" dirty="0" smtClean="0">
                <a:latin typeface="+mj-lt"/>
              </a:rPr>
              <a:t>(Fluanxol, Depixol)</a:t>
            </a:r>
            <a:r>
              <a:rPr lang="en-US" sz="4400" b="1" dirty="0" smtClean="0">
                <a:latin typeface="+mj-lt"/>
              </a:rPr>
              <a:t/>
            </a:r>
            <a:br>
              <a:rPr lang="en-US" sz="4400" b="1" dirty="0" smtClean="0">
                <a:latin typeface="+mj-lt"/>
              </a:rPr>
            </a:br>
            <a:endParaRPr lang="en-US" sz="44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Flupentixol decanoat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lang="ro-RO" sz="2800" dirty="0" smtClean="0"/>
          </a:p>
          <a:p>
            <a:pPr marL="342900" lvl="2" indent="-342900"/>
            <a:endParaRPr lang="en-US" sz="2800" dirty="0" smtClean="0"/>
          </a:p>
          <a:p>
            <a:pPr marL="342900" lvl="2" indent="-342900"/>
            <a:r>
              <a:rPr lang="ro-RO" sz="2800" dirty="0" smtClean="0"/>
              <a:t>utilizat cel mai frecvent sub formă injectabilă cu acțiune lungă (administrare o dată la 2-3 săptămâni) în tratamentul schizofreniei cu răspuns nesatisfăcător la alte tratamente;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86412"/>
          </a:xfrm>
        </p:spPr>
        <p:txBody>
          <a:bodyPr>
            <a:normAutofit/>
          </a:bodyPr>
          <a:lstStyle/>
          <a:p>
            <a:r>
              <a:rPr lang="ro-RO" sz="2800" dirty="0" smtClean="0"/>
              <a:t>Pentru studiu s-au selectat pacienți cu vârsta cuprinsă între 18 și 65 de ani (5 femei, 3 bărbați), cu o medie de vârstă de 34,7 ani;</a:t>
            </a:r>
          </a:p>
          <a:p>
            <a:r>
              <a:rPr lang="ro-RO" sz="2800" dirty="0" smtClean="0"/>
              <a:t>Nici unul dintre pacienți nu beneficiase de monoterapie ;</a:t>
            </a:r>
          </a:p>
          <a:p>
            <a:r>
              <a:rPr lang="ro-RO" sz="2800" dirty="0" smtClean="0"/>
              <a:t>Motivele schimbării tratamentului : recăderile (50%), ne-aderența la tratament ( 37,5%) și efectele adverse (12.5%);</a:t>
            </a:r>
          </a:p>
          <a:p>
            <a:r>
              <a:rPr lang="ro-RO" sz="2800" dirty="0" smtClean="0"/>
              <a:t>S-au efectuat analize de laborator, s-au măsurat parametri vitali și greutatea anterior inițierii studiului și la finalul acestuia;</a:t>
            </a:r>
          </a:p>
          <a:p>
            <a:endParaRPr lang="ro-RO" sz="2400" dirty="0" smtClean="0"/>
          </a:p>
          <a:p>
            <a:pPr>
              <a:buNone/>
            </a:pPr>
            <a:endParaRPr lang="ro-RO" sz="2400" dirty="0" smtClean="0"/>
          </a:p>
          <a:p>
            <a:pPr>
              <a:buNone/>
            </a:pPr>
            <a:endParaRPr lang="ro-RO" sz="2400" dirty="0" smtClean="0"/>
          </a:p>
          <a:p>
            <a:endParaRPr lang="ro-RO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428604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 smtClean="0"/>
              <a:t>CRITERII DE INCLUDERE: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Diagnostic de tulburare afectivă bipolară conform DSM-IV;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Minim 1 episod afectiv pe an, în ultimii 5 ani;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Un scor </a:t>
            </a:r>
            <a:r>
              <a:rPr lang="en-US" sz="2800" dirty="0" err="1" smtClean="0"/>
              <a:t>peste</a:t>
            </a:r>
            <a:r>
              <a:rPr lang="ro-RO" sz="2800" dirty="0" smtClean="0"/>
              <a:t> 8 pentru HDRS (Hamilton Depression Rating Scale) și 9 pentru YMRS (Young Mania Rating Scale);</a:t>
            </a:r>
          </a:p>
          <a:p>
            <a:pPr>
              <a:buFont typeface="Arial" pitchFamily="34" charset="0"/>
              <a:buChar char="•"/>
            </a:pPr>
            <a:endParaRPr lang="ro-RO" sz="2800" dirty="0" smtClean="0"/>
          </a:p>
          <a:p>
            <a:r>
              <a:rPr lang="ro-RO" sz="2800" dirty="0" smtClean="0"/>
              <a:t>CRITERII DE EXCLUDERE: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Abuz de substanțe ;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Pacienții cu tulburări pe axa II ;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ro-RO" dirty="0" smtClean="0"/>
              <a:t>METODĂ</a:t>
            </a:r>
          </a:p>
          <a:p>
            <a:pPr>
              <a:buNone/>
            </a:pPr>
            <a:endParaRPr lang="ro-RO" dirty="0"/>
          </a:p>
          <a:p>
            <a:r>
              <a:rPr lang="ro-RO" sz="2800" dirty="0" smtClean="0"/>
              <a:t>S-au administrat injecții cu flupentixol decanoat (20 mg/ml) la fiecare 2 săptămâni în m.gluteal;</a:t>
            </a:r>
          </a:p>
          <a:p>
            <a:r>
              <a:rPr lang="ro-RO" sz="2800" dirty="0" smtClean="0"/>
              <a:t>După 7-10 zile de la prima injecție cu Fluanxol, toată medicația orală primită anterior a fost sistată;</a:t>
            </a:r>
          </a:p>
          <a:p>
            <a:r>
              <a:rPr lang="ro-RO" sz="2800" dirty="0" smtClean="0"/>
              <a:t>Lunar s-au aplicat scalele YMRS, HDRS, Bipolar Disorder Functioning Questionnaire (BDFQ), General Assessment of Functionality (GAF) și Side Effect Rating Scale;</a:t>
            </a:r>
          </a:p>
          <a:p>
            <a:r>
              <a:rPr lang="ro-RO" sz="2800" dirty="0" smtClean="0"/>
              <a:t>Pacienții au fost urmăriți timp de 12 luni;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dirty="0" smtClean="0"/>
              <a:t>REZULTATE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800" dirty="0" smtClean="0"/>
          </a:p>
          <a:p>
            <a:r>
              <a:rPr lang="ro-RO" sz="2800" dirty="0" smtClean="0"/>
              <a:t>Trei dintre pacienți au fost excluși din studiu:</a:t>
            </a:r>
          </a:p>
          <a:p>
            <a:pPr>
              <a:buNone/>
            </a:pPr>
            <a:r>
              <a:rPr lang="ro-RO" sz="2800" dirty="0" smtClean="0"/>
              <a:t>   1-exclus din cauza efectelor extrapiramidale în luna 4;</a:t>
            </a:r>
          </a:p>
          <a:p>
            <a:pPr>
              <a:buNone/>
            </a:pPr>
            <a:r>
              <a:rPr lang="ro-RO" sz="2800" dirty="0" smtClean="0"/>
              <a:t>   2-și-a retras consimțământul;</a:t>
            </a:r>
          </a:p>
          <a:p>
            <a:pPr>
              <a:buNone/>
            </a:pPr>
            <a:r>
              <a:rPr lang="ro-RO" sz="2800" dirty="0" smtClean="0"/>
              <a:t>   3- a renunțat în luna 7 din cauza lipsei unei îmbunătățiri vizibile;</a:t>
            </a:r>
          </a:p>
          <a:p>
            <a:pPr>
              <a:buNone/>
            </a:pPr>
            <a:r>
              <a:rPr lang="ro-RO" sz="2800" dirty="0" smtClean="0"/>
              <a:t>     =&gt; 5 pacienți;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Nr.de </a:t>
            </a:r>
            <a:r>
              <a:rPr lang="en-US" dirty="0" err="1" smtClean="0"/>
              <a:t>rec</a:t>
            </a:r>
            <a:r>
              <a:rPr lang="ro-RO" dirty="0" smtClean="0"/>
              <a:t>ăderi</a:t>
            </a:r>
            <a:r>
              <a:rPr lang="en-US" dirty="0" smtClean="0"/>
              <a:t>/an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1095</TotalTime>
  <Words>767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EFECTUL PROFILACTIC AL FLUPENTIXOL DECANOATULUI IN REMISIA PACIENȚILOR CU TULBURARE AFECTIVĂ BIPOLARĂ</vt:lpstr>
      <vt:lpstr>Slide 2</vt:lpstr>
      <vt:lpstr>Este un antipsihotic tipic  din clasa tioxantenelor; Antagonist al receptorilor dopaminergici D1 și D2 și al receptorilor alfa-adrenergici; Efectul antipsihotic este cel mai probabil legat de blocarea receptorilor dopaminergici; </vt:lpstr>
      <vt:lpstr>Flupentixol decanoat</vt:lpstr>
      <vt:lpstr>Slide 5</vt:lpstr>
      <vt:lpstr>Slide 6</vt:lpstr>
      <vt:lpstr>Slide 7</vt:lpstr>
      <vt:lpstr>REZULTATE </vt:lpstr>
      <vt:lpstr>Nr.de recăderi/an</vt:lpstr>
      <vt:lpstr>Bipolar disorder functioning questionnaire(BDFQ)</vt:lpstr>
      <vt:lpstr>Slide 11</vt:lpstr>
      <vt:lpstr>CONCLUZII</vt:lpstr>
      <vt:lpstr>Referințe</vt:lpstr>
      <vt:lpstr>Referinte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Lurasidona în managementul tulburării afective bipolare de tip I</dc:title>
  <dc:creator>Adela Turliuc</dc:creator>
  <cp:lastModifiedBy>Adela Turliuc</cp:lastModifiedBy>
  <cp:revision>90</cp:revision>
  <dcterms:created xsi:type="dcterms:W3CDTF">2016-06-12T14:28:21Z</dcterms:created>
  <dcterms:modified xsi:type="dcterms:W3CDTF">2016-06-21T13:14:18Z</dcterms:modified>
</cp:coreProperties>
</file>