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6AFC41-13C1-4F47-B4A3-E0020F9DD5D8}" type="datetimeFigureOut">
              <a:rPr lang="en-US" smtClean="0"/>
              <a:pPr/>
              <a:t>3/29/2016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AD3DDD6-575B-4BB8-862B-F18B5960152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6AFC41-13C1-4F47-B4A3-E0020F9DD5D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6AFC41-13C1-4F47-B4A3-E0020F9DD5D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6AFC41-13C1-4F47-B4A3-E0020F9DD5D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6AFC41-13C1-4F47-B4A3-E0020F9DD5D8}" type="datetimeFigureOut">
              <a:rPr lang="en-US" smtClean="0"/>
              <a:pPr/>
              <a:t>3/29/2016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AD3DDD6-575B-4BB8-862B-F18B5960152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6AFC41-13C1-4F47-B4A3-E0020F9DD5D8}"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6AFC41-13C1-4F47-B4A3-E0020F9DD5D8}" type="datetimeFigureOut">
              <a:rPr lang="en-US" smtClean="0"/>
              <a:pPr/>
              <a:t>3/29/2016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6AFC41-13C1-4F47-B4A3-E0020F9DD5D8}" type="datetimeFigureOut">
              <a:rPr lang="en-US" smtClean="0"/>
              <a:pPr/>
              <a:t>3/29/2016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AFC41-13C1-4F47-B4A3-E0020F9DD5D8}" type="datetimeFigureOut">
              <a:rPr lang="en-US" smtClean="0"/>
              <a:pPr/>
              <a:t>3/29/2016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6AFC41-13C1-4F47-B4A3-E0020F9DD5D8}"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6AFC41-13C1-4F47-B4A3-E0020F9DD5D8}" type="datetimeFigureOut">
              <a:rPr lang="en-US" smtClean="0"/>
              <a:pPr/>
              <a:t>3/29/2016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D3DDD6-575B-4BB8-862B-F18B596015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6AFC41-13C1-4F47-B4A3-E0020F9DD5D8}" type="datetimeFigureOut">
              <a:rPr lang="en-US" smtClean="0"/>
              <a:pPr/>
              <a:t>3/29/2016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D3DDD6-575B-4BB8-862B-F18B5960152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ro-RO" smtClean="0"/>
              <a:t>Memantina – tratament adjuvant in tulburarea obsesiv-compulsiva</a:t>
            </a:r>
            <a:endParaRPr lang="ro-RO"/>
          </a:p>
        </p:txBody>
      </p:sp>
      <p:sp>
        <p:nvSpPr>
          <p:cNvPr id="3" name="Subtitle 2"/>
          <p:cNvSpPr>
            <a:spLocks noGrp="1"/>
          </p:cNvSpPr>
          <p:nvPr>
            <p:ph type="subTitle" idx="1"/>
          </p:nvPr>
        </p:nvSpPr>
        <p:spPr>
          <a:xfrm>
            <a:off x="4343400" y="4419600"/>
            <a:ext cx="3429000" cy="664698"/>
          </a:xfrm>
        </p:spPr>
        <p:txBody>
          <a:bodyPr>
            <a:noAutofit/>
          </a:bodyPr>
          <a:lstStyle/>
          <a:p>
            <a:r>
              <a:rPr lang="ro-RO" smtClean="0"/>
              <a:t>Medic rezident</a:t>
            </a:r>
          </a:p>
          <a:p>
            <a:r>
              <a:rPr lang="ro-RO" smtClean="0"/>
              <a:t>Zlate Madalina</a:t>
            </a:r>
            <a:endParaRPr lang="ro-R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SCALE DE EVALUARE</a:t>
            </a:r>
            <a:endParaRPr lang="en-US" sz="2800"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ro-RO" sz="2400" dirty="0" smtClean="0"/>
              <a:t>Evaluarea severitatii TOC cu Y-BOCS – o scala cu 10 itemi de evaluat, cu valori de referinta intre 0 (severitate redusa) si 4(severitate crescuta). O suma mai mare o valorilor indica severitatea crescuta a simptomelor. Aplicata de 4 ori, la fiecare 4 saptamani.</a:t>
            </a:r>
          </a:p>
          <a:p>
            <a:pPr algn="just">
              <a:buFont typeface="Wingdings" pitchFamily="2" charset="2"/>
              <a:buChar char="§"/>
            </a:pPr>
            <a:r>
              <a:rPr lang="ro-RO" sz="2400" dirty="0" smtClean="0"/>
              <a:t>Evaluarea modificarii severitatii si ameliorarii simptomelor - clinical global impresions:</a:t>
            </a:r>
          </a:p>
          <a:p>
            <a:pPr algn="just">
              <a:buNone/>
            </a:pPr>
            <a:r>
              <a:rPr lang="ro-RO" sz="2400" dirty="0" smtClean="0"/>
              <a:t> - CGI severity – scala de la 1(normal) la 7(severitate crescuta). Aplicata la sfarsitul saptamanilor 4, 8, 12. </a:t>
            </a:r>
          </a:p>
          <a:p>
            <a:pPr algn="just">
              <a:buNone/>
            </a:pPr>
            <a:r>
              <a:rPr lang="ro-RO" sz="2400" dirty="0" smtClean="0"/>
              <a:t>- CGI improvements – scala de la 1(imbunatatire semnificativa) la 7(fara ameliorare). Aplicata la sfarsitul saptamanilor 8 si 12.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ANALIZA STATISTICA</a:t>
            </a:r>
            <a:endParaRPr lang="en-US" sz="2800" dirty="0"/>
          </a:p>
        </p:txBody>
      </p:sp>
      <p:sp>
        <p:nvSpPr>
          <p:cNvPr id="3" name="Content Placeholder 2"/>
          <p:cNvSpPr>
            <a:spLocks noGrp="1"/>
          </p:cNvSpPr>
          <p:nvPr>
            <p:ph idx="1"/>
          </p:nvPr>
        </p:nvSpPr>
        <p:spPr>
          <a:xfrm>
            <a:off x="457200" y="1447800"/>
            <a:ext cx="8229600" cy="4861560"/>
          </a:xfrm>
        </p:spPr>
        <p:txBody>
          <a:bodyPr/>
          <a:lstStyle/>
          <a:p>
            <a:pPr algn="just">
              <a:buFont typeface="Wingdings" pitchFamily="2" charset="2"/>
              <a:buChar char="§"/>
            </a:pPr>
            <a:r>
              <a:rPr lang="ro-RO" dirty="0" smtClean="0"/>
              <a:t>Chi-square test si test </a:t>
            </a:r>
            <a:r>
              <a:rPr lang="ro-RO" i="1" dirty="0" smtClean="0"/>
              <a:t>t </a:t>
            </a:r>
            <a:r>
              <a:rPr lang="ro-RO" dirty="0" smtClean="0"/>
              <a:t>unic- compararea caracteristicilor demografice si simptomatice ale celor doua grupuri la inceputul studiului;</a:t>
            </a:r>
          </a:p>
          <a:p>
            <a:pPr algn="just">
              <a:buFont typeface="Wingdings" pitchFamily="2" charset="2"/>
              <a:buChar char="§"/>
            </a:pPr>
            <a:r>
              <a:rPr lang="ro-RO" dirty="0" smtClean="0"/>
              <a:t>O serie de analize dispersionale (ANOVA), considerand factorii timp si grup si variabilele dependente de scorurile Y-BOCS, CGI pentru severitate si CGI pentru ameliorare;</a:t>
            </a:r>
          </a:p>
          <a:p>
            <a:pPr algn="just">
              <a:buFont typeface="Wingdings" pitchFamily="2" charset="2"/>
              <a:buChar char="§"/>
            </a:pPr>
            <a:r>
              <a:rPr lang="ro-RO" dirty="0" smtClean="0"/>
              <a:t>Nivelul de semnificatie a fost stabilit la o valoare a lui </a:t>
            </a:r>
            <a:r>
              <a:rPr lang="ro-RO" i="1" dirty="0" smtClean="0"/>
              <a:t>p</a:t>
            </a:r>
            <a:r>
              <a:rPr lang="ro-RO" dirty="0" smtClean="0"/>
              <a:t>≤0,05.</a:t>
            </a:r>
          </a:p>
          <a:p>
            <a:endParaRPr lang="ro-RO"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REZULTATE</a:t>
            </a:r>
            <a:endParaRPr lang="en-US" sz="2800"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a:p>
        </p:txBody>
      </p:sp>
      <p:graphicFrame>
        <p:nvGraphicFramePr>
          <p:cNvPr id="4" name="Table 3"/>
          <p:cNvGraphicFramePr>
            <a:graphicFrameLocks noGrp="1"/>
          </p:cNvGraphicFramePr>
          <p:nvPr/>
        </p:nvGraphicFramePr>
        <p:xfrm>
          <a:off x="533400" y="1143001"/>
          <a:ext cx="8001002" cy="5257798"/>
        </p:xfrm>
        <a:graphic>
          <a:graphicData uri="http://schemas.openxmlformats.org/drawingml/2006/table">
            <a:tbl>
              <a:tblPr firstRow="1" bandRow="1">
                <a:tableStyleId>{91EBBBCC-DAD2-459C-BE2E-F6DE35CF9A28}</a:tableStyleId>
              </a:tblPr>
              <a:tblGrid>
                <a:gridCol w="1224644"/>
                <a:gridCol w="1306286"/>
                <a:gridCol w="1306286"/>
                <a:gridCol w="1306286"/>
                <a:gridCol w="1306286"/>
                <a:gridCol w="1551214"/>
              </a:tblGrid>
              <a:tr h="1100470">
                <a:tc gridSpan="6">
                  <a:txBody>
                    <a:bodyPr/>
                    <a:lstStyle/>
                    <a:p>
                      <a:pPr>
                        <a:lnSpc>
                          <a:spcPct val="100000"/>
                        </a:lnSpc>
                      </a:pPr>
                      <a:r>
                        <a:rPr lang="ro-RO" sz="1200" noProof="0" smtClean="0"/>
                        <a:t>Table 2.</a:t>
                      </a:r>
                      <a:r>
                        <a:rPr lang="ro-RO" sz="1200" baseline="0" noProof="0" smtClean="0"/>
                        <a:t> </a:t>
                      </a:r>
                      <a:r>
                        <a:rPr lang="ro-RO" sz="1200" noProof="0" smtClean="0"/>
                        <a:t>Descriptive and statistical overview of the Yale–Brown Obsessive Compulsive Scale scores  for four time points (baseline, after 4, 8, and 12 weeks (end of the study), and separated by the target group (memantine) and control group (placebo</a:t>
                      </a:r>
                      <a:r>
                        <a:rPr lang="ro-RO" noProof="0" smtClean="0"/>
                        <a:t>)</a:t>
                      </a:r>
                    </a:p>
                    <a:p>
                      <a:endParaRPr lang="ro-RO" noProof="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028216">
                <a:tc gridSpan="5">
                  <a:txBody>
                    <a:bodyPr/>
                    <a:lstStyle/>
                    <a:p>
                      <a:pPr algn="ctr"/>
                      <a:r>
                        <a:rPr lang="ro-RO" sz="1200" noProof="0" smtClean="0"/>
                        <a:t>Time</a:t>
                      </a:r>
                      <a:r>
                        <a:rPr lang="ro-RO" sz="1200" baseline="0" noProof="0" smtClean="0"/>
                        <a:t> points</a:t>
                      </a:r>
                      <a:endParaRPr lang="ro-RO" sz="1200" noProof="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a:txBody>
                    <a:bodyPr/>
                    <a:lstStyle/>
                    <a:p>
                      <a:r>
                        <a:rPr lang="ro-RO" sz="1200" noProof="0" smtClean="0"/>
                        <a:t>Statistics </a:t>
                      </a:r>
                      <a:endParaRPr lang="ro-RO" sz="1200" noProof="0"/>
                    </a:p>
                  </a:txBody>
                  <a:tcPr/>
                </a:tc>
              </a:tr>
              <a:tr h="1028216">
                <a:tc>
                  <a:txBody>
                    <a:bodyPr/>
                    <a:lstStyle/>
                    <a:p>
                      <a:pPr algn="ctr"/>
                      <a:endParaRPr lang="ro-RO" sz="1200" noProof="0"/>
                    </a:p>
                  </a:txBody>
                  <a:tcPr/>
                </a:tc>
                <a:tc>
                  <a:txBody>
                    <a:bodyPr/>
                    <a:lstStyle/>
                    <a:p>
                      <a:pPr algn="ctr"/>
                      <a:r>
                        <a:rPr lang="ro-RO" sz="1200" noProof="0" smtClean="0"/>
                        <a:t>Baseline </a:t>
                      </a:r>
                      <a:endParaRPr lang="ro-RO" sz="1200" noProof="0"/>
                    </a:p>
                  </a:txBody>
                  <a:tcPr/>
                </a:tc>
                <a:tc>
                  <a:txBody>
                    <a:bodyPr/>
                    <a:lstStyle/>
                    <a:p>
                      <a:pPr algn="ctr"/>
                      <a:r>
                        <a:rPr lang="ro-RO" sz="1200" noProof="0" smtClean="0"/>
                        <a:t>After 4 weeks </a:t>
                      </a:r>
                      <a:endParaRPr lang="ro-RO" sz="1200" noProof="0"/>
                    </a:p>
                  </a:txBody>
                  <a:tcPr/>
                </a:tc>
                <a:tc>
                  <a:txBody>
                    <a:bodyPr/>
                    <a:lstStyle/>
                    <a:p>
                      <a:pPr algn="ctr"/>
                      <a:r>
                        <a:rPr lang="ro-RO" sz="1200" noProof="0" smtClean="0"/>
                        <a:t>After 8 weeks</a:t>
                      </a:r>
                      <a:endParaRPr lang="ro-RO" sz="1200" noProof="0"/>
                    </a:p>
                  </a:txBody>
                  <a:tcPr/>
                </a:tc>
                <a:tc>
                  <a:txBody>
                    <a:bodyPr/>
                    <a:lstStyle/>
                    <a:p>
                      <a:pPr algn="ctr"/>
                      <a:r>
                        <a:rPr lang="ro-RO" sz="1200" noProof="0" smtClean="0"/>
                        <a:t>After 12 weeks (end of the study)</a:t>
                      </a:r>
                      <a:endParaRPr lang="ro-RO" sz="1200" noProof="0"/>
                    </a:p>
                  </a:txBody>
                  <a:tcPr/>
                </a:tc>
                <a:tc>
                  <a:txBody>
                    <a:bodyPr/>
                    <a:lstStyle/>
                    <a:p>
                      <a:pPr algn="ctr"/>
                      <a:r>
                        <a:rPr lang="ro-RO" sz="1200" noProof="0" smtClean="0"/>
                        <a:t>ANOVAs</a:t>
                      </a:r>
                      <a:endParaRPr lang="ro-RO" sz="1200" noProof="0"/>
                    </a:p>
                  </a:txBody>
                  <a:tcPr/>
                </a:tc>
              </a:tr>
              <a:tr h="1028216">
                <a:tc>
                  <a:txBody>
                    <a:bodyPr/>
                    <a:lstStyle/>
                    <a:p>
                      <a:pPr algn="ctr"/>
                      <a:r>
                        <a:rPr lang="ro-RO" sz="1200" noProof="0" smtClean="0"/>
                        <a:t>Target group</a:t>
                      </a:r>
                    </a:p>
                    <a:p>
                      <a:pPr algn="ctr"/>
                      <a:r>
                        <a:rPr lang="ro-RO" sz="1200" noProof="0" smtClean="0"/>
                        <a:t>(memantine)</a:t>
                      </a:r>
                      <a:endParaRPr lang="ro-RO" sz="1200" noProof="0"/>
                    </a:p>
                  </a:txBody>
                  <a:tcPr/>
                </a:tc>
                <a:tc>
                  <a:txBody>
                    <a:bodyPr/>
                    <a:lstStyle/>
                    <a:p>
                      <a:pPr algn="ctr"/>
                      <a:r>
                        <a:rPr lang="ro-RO" sz="1200" noProof="0" smtClean="0"/>
                        <a:t>28.86 (4.87)</a:t>
                      </a:r>
                      <a:endParaRPr lang="ro-RO" sz="1200" noProof="0"/>
                    </a:p>
                  </a:txBody>
                  <a:tcPr/>
                </a:tc>
                <a:tc>
                  <a:txBody>
                    <a:bodyPr/>
                    <a:lstStyle/>
                    <a:p>
                      <a:pPr algn="ctr"/>
                      <a:r>
                        <a:rPr lang="ro-RO" sz="1200" noProof="0" smtClean="0"/>
                        <a:t>28.78 (3.98)</a:t>
                      </a:r>
                      <a:endParaRPr lang="ro-RO" sz="1200" noProof="0"/>
                    </a:p>
                  </a:txBody>
                  <a:tcPr/>
                </a:tc>
                <a:tc>
                  <a:txBody>
                    <a:bodyPr/>
                    <a:lstStyle/>
                    <a:p>
                      <a:pPr algn="ctr"/>
                      <a:r>
                        <a:rPr lang="ro-RO" sz="1200" noProof="0" smtClean="0"/>
                        <a:t>24.65 (4.25)</a:t>
                      </a:r>
                      <a:endParaRPr lang="ro-RO" sz="1200" noProof="0"/>
                    </a:p>
                  </a:txBody>
                  <a:tcPr/>
                </a:tc>
                <a:tc>
                  <a:txBody>
                    <a:bodyPr/>
                    <a:lstStyle/>
                    <a:p>
                      <a:pPr algn="ctr"/>
                      <a:r>
                        <a:rPr lang="ro-RO" sz="1200" noProof="0" smtClean="0"/>
                        <a:t>19.57 (3.76)</a:t>
                      </a:r>
                      <a:endParaRPr lang="ro-RO" sz="1200" noProof="0"/>
                    </a:p>
                  </a:txBody>
                  <a:tcPr/>
                </a:tc>
                <a:tc rowSpan="2">
                  <a:txBody>
                    <a:bodyPr/>
                    <a:lstStyle/>
                    <a:p>
                      <a:pPr algn="l"/>
                      <a:r>
                        <a:rPr lang="ro-RO" sz="1200" noProof="0" smtClean="0"/>
                        <a:t>Time:</a:t>
                      </a:r>
                      <a:r>
                        <a:rPr lang="ro-RO" sz="1200" baseline="0" noProof="0" smtClean="0"/>
                        <a:t> </a:t>
                      </a:r>
                      <a:r>
                        <a:rPr lang="ro-RO" sz="1200" i="1" baseline="0" noProof="0" smtClean="0"/>
                        <a:t>F</a:t>
                      </a:r>
                      <a:r>
                        <a:rPr lang="ro-RO" sz="1200" i="0" baseline="0" noProof="0" smtClean="0"/>
                        <a:t>(3.81)=26.32, </a:t>
                      </a:r>
                      <a:r>
                        <a:rPr lang="ro-RO" sz="1200" i="1" baseline="0" noProof="0" smtClean="0"/>
                        <a:t>p</a:t>
                      </a:r>
                      <a:r>
                        <a:rPr lang="ro-RO" sz="1200" i="0" baseline="0" noProof="0" smtClean="0"/>
                        <a:t>=0.0000</a:t>
                      </a:r>
                    </a:p>
                    <a:p>
                      <a:pPr algn="l"/>
                      <a:r>
                        <a:rPr lang="ro-RO" sz="1200" i="0" baseline="0" noProof="0" smtClean="0"/>
                        <a:t>Group: </a:t>
                      </a:r>
                      <a:r>
                        <a:rPr lang="ro-RO" sz="1200" i="1" baseline="0" noProof="0" smtClean="0"/>
                        <a:t>F</a:t>
                      </a:r>
                      <a:r>
                        <a:rPr lang="ro-RO" sz="1200" i="0" baseline="0" noProof="0" smtClean="0"/>
                        <a:t>(1.27)=0.21, </a:t>
                      </a:r>
                      <a:r>
                        <a:rPr lang="ro-RO" sz="1200" i="1" baseline="0" noProof="0" smtClean="0"/>
                        <a:t>p</a:t>
                      </a:r>
                      <a:r>
                        <a:rPr lang="ro-RO" sz="1200" i="0" baseline="0" noProof="0" smtClean="0"/>
                        <a:t>=0.65</a:t>
                      </a:r>
                    </a:p>
                    <a:p>
                      <a:pPr algn="l"/>
                      <a:r>
                        <a:rPr lang="ro-RO" sz="1200" i="0" baseline="0" noProof="0" smtClean="0"/>
                        <a:t>Time by group interactions: </a:t>
                      </a:r>
                      <a:r>
                        <a:rPr lang="ro-RO" sz="1200" i="1" baseline="0" noProof="0" smtClean="0"/>
                        <a:t>F</a:t>
                      </a:r>
                      <a:r>
                        <a:rPr lang="ro-RO" sz="1200" i="0" baseline="0" noProof="0" smtClean="0"/>
                        <a:t>(3.81)=6.09, </a:t>
                      </a:r>
                      <a:r>
                        <a:rPr lang="ro-RO" sz="1200" i="1" baseline="0" noProof="0" smtClean="0"/>
                        <a:t>p</a:t>
                      </a:r>
                      <a:r>
                        <a:rPr lang="ro-RO" sz="1200" i="0" baseline="0" noProof="0" smtClean="0"/>
                        <a:t>=0.005</a:t>
                      </a:r>
                      <a:endParaRPr lang="ro-RO" sz="1200" noProof="0"/>
                    </a:p>
                  </a:txBody>
                  <a:tcPr/>
                </a:tc>
              </a:tr>
              <a:tr h="1072680">
                <a:tc>
                  <a:txBody>
                    <a:bodyPr/>
                    <a:lstStyle/>
                    <a:p>
                      <a:pPr algn="ctr"/>
                      <a:r>
                        <a:rPr lang="ro-RO" sz="1200" noProof="0" smtClean="0"/>
                        <a:t>Control group</a:t>
                      </a:r>
                    </a:p>
                    <a:p>
                      <a:pPr algn="ctr"/>
                      <a:r>
                        <a:rPr lang="ro-RO" sz="1200" noProof="0" smtClean="0"/>
                        <a:t>(placebo)</a:t>
                      </a:r>
                      <a:endParaRPr lang="ro-RO" sz="1200" noProof="0"/>
                    </a:p>
                  </a:txBody>
                  <a:tcPr/>
                </a:tc>
                <a:tc>
                  <a:txBody>
                    <a:bodyPr/>
                    <a:lstStyle/>
                    <a:p>
                      <a:pPr algn="ctr"/>
                      <a:r>
                        <a:rPr lang="ro-RO" sz="1200" noProof="0" smtClean="0"/>
                        <a:t>28.13 (3.48)</a:t>
                      </a:r>
                      <a:endParaRPr lang="ro-RO" sz="1200" noProof="0"/>
                    </a:p>
                  </a:txBody>
                  <a:tcPr/>
                </a:tc>
                <a:tc>
                  <a:txBody>
                    <a:bodyPr/>
                    <a:lstStyle/>
                    <a:p>
                      <a:pPr algn="ctr"/>
                      <a:r>
                        <a:rPr lang="ro-RO" sz="1200" noProof="0" smtClean="0"/>
                        <a:t>26.07 (5.20)</a:t>
                      </a:r>
                      <a:endParaRPr lang="ro-RO" sz="1200" noProof="0"/>
                    </a:p>
                  </a:txBody>
                  <a:tcPr/>
                </a:tc>
                <a:tc>
                  <a:txBody>
                    <a:bodyPr/>
                    <a:lstStyle/>
                    <a:p>
                      <a:pPr algn="ctr"/>
                      <a:r>
                        <a:rPr lang="ro-RO" sz="1200" noProof="0" smtClean="0"/>
                        <a:t>26.00 (2.70)</a:t>
                      </a:r>
                      <a:endParaRPr lang="ro-RO" sz="1200" noProof="0"/>
                    </a:p>
                  </a:txBody>
                  <a:tcPr/>
                </a:tc>
                <a:tc>
                  <a:txBody>
                    <a:bodyPr/>
                    <a:lstStyle/>
                    <a:p>
                      <a:pPr algn="ctr"/>
                      <a:r>
                        <a:rPr lang="ro-RO" sz="1200" noProof="0" dirty="0" smtClean="0"/>
                        <a:t>23.67 (3.56)</a:t>
                      </a:r>
                      <a:endParaRPr lang="ro-RO" sz="1200" noProof="0" dirty="0"/>
                    </a:p>
                  </a:txBody>
                  <a:tcPr/>
                </a:tc>
                <a:tc vMerge="1">
                  <a:txBody>
                    <a:bodyPr/>
                    <a:lstStyle/>
                    <a:p>
                      <a:pPr algn="ctr"/>
                      <a:endParaRPr lang="en-US" sz="1200"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ro-RO" sz="2800" smtClean="0"/>
              <a:t>REZULTATE</a:t>
            </a:r>
            <a:endParaRPr lang="ro-RO" sz="2800"/>
          </a:p>
        </p:txBody>
      </p:sp>
      <p:graphicFrame>
        <p:nvGraphicFramePr>
          <p:cNvPr id="4" name="Content Placeholder 3"/>
          <p:cNvGraphicFramePr>
            <a:graphicFrameLocks noGrp="1"/>
          </p:cNvGraphicFramePr>
          <p:nvPr>
            <p:ph idx="1"/>
          </p:nvPr>
        </p:nvGraphicFramePr>
        <p:xfrm>
          <a:off x="457200" y="838196"/>
          <a:ext cx="8229600" cy="5334003"/>
        </p:xfrm>
        <a:graphic>
          <a:graphicData uri="http://schemas.openxmlformats.org/drawingml/2006/table">
            <a:tbl>
              <a:tblPr firstRow="1" bandRow="1">
                <a:tableStyleId>{91EBBBCC-DAD2-459C-BE2E-F6DE35CF9A28}</a:tableStyleId>
              </a:tblPr>
              <a:tblGrid>
                <a:gridCol w="1371600"/>
                <a:gridCol w="1371600"/>
                <a:gridCol w="1371600"/>
                <a:gridCol w="1371600"/>
                <a:gridCol w="1371600"/>
                <a:gridCol w="1371600"/>
              </a:tblGrid>
              <a:tr h="1253876">
                <a:tc gridSpan="6">
                  <a:txBody>
                    <a:bodyPr/>
                    <a:lstStyle/>
                    <a:p>
                      <a:r>
                        <a:rPr lang="en-US" sz="1400" dirty="0" smtClean="0"/>
                        <a:t>Table 4.  Descriptive and statistical overview of the Clinical Global Impression Severity scores for three time points (after 4, 8, and 12 weeks (end of the study)) and of the Clinical Global Impression</a:t>
                      </a:r>
                    </a:p>
                    <a:p>
                      <a:r>
                        <a:rPr lang="en-US" sz="1400" dirty="0" smtClean="0"/>
                        <a:t>Improvement scores (after 8 and 12 weeks (end of the study)) separately by the target group (</a:t>
                      </a:r>
                      <a:r>
                        <a:rPr lang="en-US" sz="1400" dirty="0" err="1" smtClean="0"/>
                        <a:t>memantine</a:t>
                      </a:r>
                      <a:r>
                        <a:rPr lang="en-US" sz="1400" dirty="0" smtClean="0"/>
                        <a:t>) and control group (placebo)</a:t>
                      </a:r>
                    </a:p>
                    <a:p>
                      <a:endParaRPr lang="en-US" sz="14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60793">
                <a:tc gridSpan="5">
                  <a:txBody>
                    <a:bodyPr/>
                    <a:lstStyle/>
                    <a:p>
                      <a:pPr algn="ctr"/>
                      <a:r>
                        <a:rPr lang="en-US" dirty="0" smtClean="0"/>
                        <a:t>Time</a:t>
                      </a:r>
                      <a:r>
                        <a:rPr lang="en-US" baseline="0" dirty="0" smtClean="0"/>
                        <a:t> points</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dirty="0" smtClean="0"/>
                        <a:t>Statistics </a:t>
                      </a:r>
                      <a:endParaRPr lang="en-US" dirty="0"/>
                    </a:p>
                  </a:txBody>
                  <a:tcPr/>
                </a:tc>
              </a:tr>
              <a:tr h="560793">
                <a:tc>
                  <a:txBody>
                    <a:bodyPr/>
                    <a:lstStyle/>
                    <a:p>
                      <a:endParaRPr lang="en-US" sz="1200" dirty="0"/>
                    </a:p>
                  </a:txBody>
                  <a:tcPr/>
                </a:tc>
                <a:tc>
                  <a:txBody>
                    <a:bodyPr/>
                    <a:lstStyle/>
                    <a:p>
                      <a:pPr algn="ctr"/>
                      <a:r>
                        <a:rPr lang="en-US" sz="1200" dirty="0" smtClean="0"/>
                        <a:t>Baseline </a:t>
                      </a:r>
                      <a:endParaRPr lang="en-US" sz="1200" dirty="0"/>
                    </a:p>
                  </a:txBody>
                  <a:tcPr/>
                </a:tc>
                <a:tc>
                  <a:txBody>
                    <a:bodyPr/>
                    <a:lstStyle/>
                    <a:p>
                      <a:r>
                        <a:rPr lang="en-US" sz="1200" dirty="0" smtClean="0"/>
                        <a:t>After</a:t>
                      </a:r>
                      <a:r>
                        <a:rPr lang="en-US" sz="1200" baseline="0" dirty="0" smtClean="0"/>
                        <a:t> 4 weeks</a:t>
                      </a:r>
                      <a:endParaRPr lang="en-US" sz="1200" dirty="0"/>
                    </a:p>
                  </a:txBody>
                  <a:tcPr/>
                </a:tc>
                <a:tc>
                  <a:txBody>
                    <a:bodyPr/>
                    <a:lstStyle/>
                    <a:p>
                      <a:r>
                        <a:rPr lang="en-US" sz="1200" dirty="0" smtClean="0"/>
                        <a:t>After 8 weeks</a:t>
                      </a:r>
                      <a:endParaRPr lang="en-US" sz="1200" dirty="0"/>
                    </a:p>
                  </a:txBody>
                  <a:tcPr/>
                </a:tc>
                <a:tc>
                  <a:txBody>
                    <a:bodyPr/>
                    <a:lstStyle/>
                    <a:p>
                      <a:r>
                        <a:rPr lang="en-US" sz="1200" dirty="0" smtClean="0"/>
                        <a:t>After 12 weeks end of the study</a:t>
                      </a:r>
                      <a:endParaRPr lang="en-US" sz="1200" dirty="0"/>
                    </a:p>
                  </a:txBody>
                  <a:tcPr/>
                </a:tc>
                <a:tc>
                  <a:txBody>
                    <a:bodyPr/>
                    <a:lstStyle/>
                    <a:p>
                      <a:r>
                        <a:rPr lang="en-US" sz="1200" dirty="0" smtClean="0"/>
                        <a:t>ANOVAs</a:t>
                      </a:r>
                      <a:endParaRPr lang="en-US" sz="1200" dirty="0"/>
                    </a:p>
                  </a:txBody>
                  <a:tcPr/>
                </a:tc>
              </a:tr>
              <a:tr h="354810">
                <a:tc gridSpan="5">
                  <a:txBody>
                    <a:bodyPr/>
                    <a:lstStyle/>
                    <a:p>
                      <a:pPr algn="l"/>
                      <a:r>
                        <a:rPr lang="en-US" sz="1200" dirty="0" smtClean="0"/>
                        <a:t>CGI severity</a:t>
                      </a:r>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rowSpan="6">
                  <a:txBody>
                    <a:bodyPr/>
                    <a:lstStyle/>
                    <a:p>
                      <a:r>
                        <a:rPr lang="en-US" sz="1200" smtClean="0"/>
                        <a:t>Time</a:t>
                      </a:r>
                      <a:r>
                        <a:rPr lang="en-US" sz="1200" baseline="0" smtClean="0"/>
                        <a:t>:</a:t>
                      </a:r>
                      <a:r>
                        <a:rPr lang="en-US" sz="1200" i="1" baseline="0" smtClean="0"/>
                        <a:t>F</a:t>
                      </a:r>
                      <a:r>
                        <a:rPr lang="en-US" sz="1200" i="0" baseline="0" smtClean="0"/>
                        <a:t>(2.54)=20.27, </a:t>
                      </a:r>
                      <a:r>
                        <a:rPr lang="en-US" sz="1200" i="1" baseline="0" smtClean="0"/>
                        <a:t>p</a:t>
                      </a:r>
                      <a:r>
                        <a:rPr lang="en-US" sz="1200" i="0" baseline="0" smtClean="0"/>
                        <a:t>=0.000</a:t>
                      </a:r>
                    </a:p>
                    <a:p>
                      <a:r>
                        <a:rPr lang="en-US" sz="1200" i="0" baseline="0" smtClean="0"/>
                        <a:t>Group:</a:t>
                      </a:r>
                      <a:r>
                        <a:rPr lang="en-US" sz="1200" i="1" baseline="0" smtClean="0"/>
                        <a:t>F(</a:t>
                      </a:r>
                      <a:r>
                        <a:rPr lang="en-US" sz="1200" i="0" baseline="0" smtClean="0"/>
                        <a:t>1.27)=0.40, </a:t>
                      </a:r>
                      <a:r>
                        <a:rPr lang="en-US" sz="1200" i="1" baseline="0" smtClean="0"/>
                        <a:t>p</a:t>
                      </a:r>
                      <a:r>
                        <a:rPr lang="en-US" sz="1200" i="0" baseline="0" smtClean="0"/>
                        <a:t>=0.53</a:t>
                      </a:r>
                    </a:p>
                    <a:p>
                      <a:r>
                        <a:rPr lang="en-US" sz="1200" i="0" baseline="0" smtClean="0"/>
                        <a:t>Time by group interaction:</a:t>
                      </a:r>
                      <a:r>
                        <a:rPr lang="en-US" sz="1200" i="1" baseline="0" smtClean="0"/>
                        <a:t>F</a:t>
                      </a:r>
                      <a:r>
                        <a:rPr lang="en-US" sz="1200" i="0" baseline="0" smtClean="0"/>
                        <a:t>(2.54)=3.36, </a:t>
                      </a:r>
                      <a:r>
                        <a:rPr lang="en-US" sz="1200" i="1" baseline="0" smtClean="0"/>
                        <a:t>p</a:t>
                      </a:r>
                      <a:r>
                        <a:rPr lang="en-US" sz="1200" i="0" baseline="0" smtClean="0"/>
                        <a:t>=0.044</a:t>
                      </a:r>
                    </a:p>
                    <a:p>
                      <a:endParaRPr lang="en-US" sz="1200" i="0" baseline="0" smtClean="0"/>
                    </a:p>
                    <a:p>
                      <a:r>
                        <a:rPr lang="en-US" sz="1200" i="0" baseline="0" smtClean="0"/>
                        <a:t>Time:</a:t>
                      </a:r>
                      <a:r>
                        <a:rPr lang="en-US" sz="1200" i="1" baseline="0" smtClean="0"/>
                        <a:t>F</a:t>
                      </a:r>
                      <a:r>
                        <a:rPr lang="en-US" sz="1200" i="0" baseline="0" smtClean="0"/>
                        <a:t>(1.27)=1.75, </a:t>
                      </a:r>
                      <a:r>
                        <a:rPr lang="en-US" sz="1200" i="1" baseline="0" smtClean="0"/>
                        <a:t>p</a:t>
                      </a:r>
                      <a:r>
                        <a:rPr lang="en-US" sz="1200" i="0" baseline="0" smtClean="0"/>
                        <a:t>=0.20</a:t>
                      </a:r>
                    </a:p>
                    <a:p>
                      <a:r>
                        <a:rPr lang="en-US" sz="1200" i="0" baseline="0" smtClean="0"/>
                        <a:t>Group:</a:t>
                      </a:r>
                      <a:r>
                        <a:rPr lang="en-US" sz="1200" i="1" baseline="0" smtClean="0"/>
                        <a:t>F</a:t>
                      </a:r>
                      <a:r>
                        <a:rPr lang="en-US" sz="1200" i="0" baseline="0" smtClean="0"/>
                        <a:t>(1.27)=1.06, </a:t>
                      </a:r>
                      <a:r>
                        <a:rPr lang="en-US" sz="1200" i="1" baseline="0" smtClean="0"/>
                        <a:t>p</a:t>
                      </a:r>
                      <a:r>
                        <a:rPr lang="en-US" sz="1200" i="0" baseline="0" smtClean="0"/>
                        <a:t>=0.31</a:t>
                      </a:r>
                    </a:p>
                    <a:p>
                      <a:r>
                        <a:rPr lang="en-US" sz="1200" i="0" baseline="0" smtClean="0"/>
                        <a:t>Time by group interaction:</a:t>
                      </a:r>
                      <a:r>
                        <a:rPr lang="en-US" sz="1200" i="1" baseline="0" smtClean="0"/>
                        <a:t>F</a:t>
                      </a:r>
                      <a:r>
                        <a:rPr lang="en-US" sz="1200" i="0" baseline="0" smtClean="0"/>
                        <a:t>(1.27)=0.36, </a:t>
                      </a:r>
                      <a:r>
                        <a:rPr lang="en-US" sz="1200" i="1" baseline="0" smtClean="0"/>
                        <a:t>p</a:t>
                      </a:r>
                      <a:r>
                        <a:rPr lang="en-US" sz="1200" i="0" baseline="0" smtClean="0"/>
                        <a:t>=0.55</a:t>
                      </a:r>
                      <a:endParaRPr lang="en-US" sz="1200" i="1" dirty="0"/>
                    </a:p>
                  </a:txBody>
                  <a:tcPr/>
                </a:tc>
              </a:tr>
              <a:tr h="560793">
                <a:tc>
                  <a:txBody>
                    <a:bodyPr/>
                    <a:lstStyle/>
                    <a:p>
                      <a:r>
                        <a:rPr lang="en-US" sz="1200" dirty="0" smtClean="0"/>
                        <a:t>Target group</a:t>
                      </a:r>
                    </a:p>
                    <a:p>
                      <a:r>
                        <a:rPr lang="en-US" sz="1200" dirty="0" smtClean="0"/>
                        <a:t>(</a:t>
                      </a:r>
                      <a:r>
                        <a:rPr lang="en-US" sz="1200" dirty="0" err="1" smtClean="0"/>
                        <a:t>memantine</a:t>
                      </a:r>
                      <a:r>
                        <a:rPr lang="en-US" sz="1200" dirty="0" smtClean="0"/>
                        <a:t>)</a:t>
                      </a:r>
                    </a:p>
                  </a:txBody>
                  <a:tcPr/>
                </a:tc>
                <a:tc>
                  <a:txBody>
                    <a:bodyPr/>
                    <a:lstStyle/>
                    <a:p>
                      <a:pPr algn="ctr"/>
                      <a:r>
                        <a:rPr lang="en-US" sz="1200" dirty="0" smtClean="0"/>
                        <a:t>-</a:t>
                      </a:r>
                      <a:endParaRPr lang="en-US" sz="1200" dirty="0"/>
                    </a:p>
                  </a:txBody>
                  <a:tcPr/>
                </a:tc>
                <a:tc>
                  <a:txBody>
                    <a:bodyPr/>
                    <a:lstStyle/>
                    <a:p>
                      <a:pPr algn="ctr"/>
                      <a:r>
                        <a:rPr lang="en-US" sz="1200" dirty="0" smtClean="0"/>
                        <a:t>4.71 (0.73)</a:t>
                      </a:r>
                      <a:endParaRPr lang="en-US" sz="1200" dirty="0"/>
                    </a:p>
                  </a:txBody>
                  <a:tcPr/>
                </a:tc>
                <a:tc>
                  <a:txBody>
                    <a:bodyPr/>
                    <a:lstStyle/>
                    <a:p>
                      <a:pPr algn="ctr"/>
                      <a:r>
                        <a:rPr lang="en-US" sz="1200" dirty="0" smtClean="0"/>
                        <a:t>4.21 (0.70)</a:t>
                      </a:r>
                      <a:endParaRPr lang="en-US" sz="1200" dirty="0"/>
                    </a:p>
                  </a:txBody>
                  <a:tcPr/>
                </a:tc>
                <a:tc>
                  <a:txBody>
                    <a:bodyPr/>
                    <a:lstStyle/>
                    <a:p>
                      <a:pPr algn="ctr"/>
                      <a:r>
                        <a:rPr lang="en-US" sz="1200" dirty="0" smtClean="0"/>
                        <a:t>3.29 (0.61)</a:t>
                      </a:r>
                      <a:endParaRPr lang="en-US" sz="1200" dirty="0"/>
                    </a:p>
                  </a:txBody>
                  <a:tcPr/>
                </a:tc>
                <a:tc vMerge="1">
                  <a:txBody>
                    <a:bodyPr/>
                    <a:lstStyle/>
                    <a:p>
                      <a:endParaRPr lang="en-US" sz="1200" dirty="0"/>
                    </a:p>
                  </a:txBody>
                  <a:tcPr/>
                </a:tc>
              </a:tr>
              <a:tr h="560793">
                <a:tc>
                  <a:txBody>
                    <a:bodyPr/>
                    <a:lstStyle/>
                    <a:p>
                      <a:r>
                        <a:rPr lang="en-US" sz="1200" dirty="0" smtClean="0"/>
                        <a:t>Control group</a:t>
                      </a:r>
                    </a:p>
                    <a:p>
                      <a:r>
                        <a:rPr lang="en-US" sz="1200" dirty="0" smtClean="0"/>
                        <a:t>(placebo)</a:t>
                      </a:r>
                    </a:p>
                  </a:txBody>
                  <a:tcPr/>
                </a:tc>
                <a:tc>
                  <a:txBody>
                    <a:bodyPr/>
                    <a:lstStyle/>
                    <a:p>
                      <a:pPr algn="ctr"/>
                      <a:r>
                        <a:rPr lang="en-US" sz="1200" dirty="0" smtClean="0"/>
                        <a:t>-</a:t>
                      </a:r>
                      <a:endParaRPr lang="en-US" sz="1200" dirty="0"/>
                    </a:p>
                  </a:txBody>
                  <a:tcPr/>
                </a:tc>
                <a:tc>
                  <a:txBody>
                    <a:bodyPr/>
                    <a:lstStyle/>
                    <a:p>
                      <a:pPr algn="ctr"/>
                      <a:r>
                        <a:rPr lang="en-US" sz="1200" dirty="0" smtClean="0"/>
                        <a:t>4.47 (0.99)</a:t>
                      </a:r>
                      <a:endParaRPr lang="en-US" sz="1200" dirty="0"/>
                    </a:p>
                  </a:txBody>
                  <a:tcPr/>
                </a:tc>
                <a:tc>
                  <a:txBody>
                    <a:bodyPr/>
                    <a:lstStyle/>
                    <a:p>
                      <a:pPr algn="ctr"/>
                      <a:r>
                        <a:rPr lang="en-US" sz="1200" dirty="0" smtClean="0"/>
                        <a:t>4.27 (0.70)</a:t>
                      </a:r>
                      <a:endParaRPr lang="en-US" sz="1200" dirty="0"/>
                    </a:p>
                  </a:txBody>
                  <a:tcPr/>
                </a:tc>
                <a:tc>
                  <a:txBody>
                    <a:bodyPr/>
                    <a:lstStyle/>
                    <a:p>
                      <a:pPr algn="ctr"/>
                      <a:r>
                        <a:rPr lang="en-US" sz="1200" dirty="0" smtClean="0"/>
                        <a:t>3.87 (0.64)</a:t>
                      </a:r>
                      <a:endParaRPr lang="en-US" sz="1200" dirty="0"/>
                    </a:p>
                  </a:txBody>
                  <a:tcPr/>
                </a:tc>
                <a:tc vMerge="1">
                  <a:txBody>
                    <a:bodyPr/>
                    <a:lstStyle/>
                    <a:p>
                      <a:endParaRPr lang="en-US" sz="1200" dirty="0"/>
                    </a:p>
                  </a:txBody>
                  <a:tcPr/>
                </a:tc>
              </a:tr>
              <a:tr h="360559">
                <a:tc gridSpan="5">
                  <a:txBody>
                    <a:bodyPr/>
                    <a:lstStyle/>
                    <a:p>
                      <a:pPr algn="l"/>
                      <a:r>
                        <a:rPr lang="en-US" sz="1200" dirty="0" smtClean="0"/>
                        <a:t>CGI improvements</a:t>
                      </a:r>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hMerge="1">
                  <a:txBody>
                    <a:bodyPr/>
                    <a:lstStyle/>
                    <a:p>
                      <a:endParaRPr lang="en-US" sz="1200" dirty="0"/>
                    </a:p>
                  </a:txBody>
                  <a:tcPr/>
                </a:tc>
                <a:tc vMerge="1">
                  <a:txBody>
                    <a:bodyPr/>
                    <a:lstStyle/>
                    <a:p>
                      <a:endParaRPr lang="en-US" sz="1200" dirty="0"/>
                    </a:p>
                  </a:txBody>
                  <a:tcPr/>
                </a:tc>
              </a:tr>
              <a:tr h="560793">
                <a:tc>
                  <a:txBody>
                    <a:bodyPr/>
                    <a:lstStyle/>
                    <a:p>
                      <a:r>
                        <a:rPr lang="en-US" sz="1200" dirty="0" smtClean="0"/>
                        <a:t>Target group</a:t>
                      </a:r>
                    </a:p>
                    <a:p>
                      <a:r>
                        <a:rPr lang="en-US" sz="1200" dirty="0" smtClean="0"/>
                        <a:t>(</a:t>
                      </a:r>
                      <a:r>
                        <a:rPr lang="en-US" sz="1200" dirty="0" err="1" smtClean="0"/>
                        <a:t>memantine</a:t>
                      </a: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2.86 (0.86)</a:t>
                      </a:r>
                      <a:endParaRPr lang="en-US" sz="1200" dirty="0"/>
                    </a:p>
                  </a:txBody>
                  <a:tcPr/>
                </a:tc>
                <a:tc>
                  <a:txBody>
                    <a:bodyPr/>
                    <a:lstStyle/>
                    <a:p>
                      <a:pPr algn="ctr"/>
                      <a:r>
                        <a:rPr lang="en-US" sz="1200" dirty="0" smtClean="0"/>
                        <a:t>2.50 (0.65)</a:t>
                      </a:r>
                      <a:endParaRPr lang="en-US" sz="1200" dirty="0"/>
                    </a:p>
                  </a:txBody>
                  <a:tcPr/>
                </a:tc>
                <a:tc vMerge="1">
                  <a:txBody>
                    <a:bodyPr/>
                    <a:lstStyle/>
                    <a:p>
                      <a:endParaRPr lang="en-US" sz="1200" dirty="0"/>
                    </a:p>
                  </a:txBody>
                  <a:tcPr/>
                </a:tc>
              </a:tr>
              <a:tr h="560793">
                <a:tc>
                  <a:txBody>
                    <a:bodyPr/>
                    <a:lstStyle/>
                    <a:p>
                      <a:r>
                        <a:rPr lang="en-US" sz="1200" dirty="0" smtClean="0"/>
                        <a:t>Control group</a:t>
                      </a:r>
                    </a:p>
                    <a:p>
                      <a:r>
                        <a:rPr lang="en-US" sz="1200" dirty="0" smtClean="0"/>
                        <a:t>(placebo)</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a:t>
                      </a:r>
                      <a:endParaRPr lang="en-US" sz="1200" dirty="0"/>
                    </a:p>
                  </a:txBody>
                  <a:tcPr/>
                </a:tc>
                <a:tc>
                  <a:txBody>
                    <a:bodyPr/>
                    <a:lstStyle/>
                    <a:p>
                      <a:pPr algn="ctr"/>
                      <a:r>
                        <a:rPr lang="en-US" sz="1200" dirty="0" smtClean="0"/>
                        <a:t>2.93 (0.70)</a:t>
                      </a:r>
                      <a:endParaRPr lang="en-US" sz="1200" dirty="0"/>
                    </a:p>
                  </a:txBody>
                  <a:tcPr/>
                </a:tc>
                <a:tc>
                  <a:txBody>
                    <a:bodyPr/>
                    <a:lstStyle/>
                    <a:p>
                      <a:pPr algn="ctr"/>
                      <a:r>
                        <a:rPr lang="en-US" sz="1200" dirty="0" smtClean="0"/>
                        <a:t>2.80 (0.56)</a:t>
                      </a:r>
                      <a:endParaRPr lang="en-US" sz="1200" dirty="0"/>
                    </a:p>
                  </a:txBody>
                  <a:tcPr/>
                </a:tc>
                <a:tc vMerge="1">
                  <a:txBody>
                    <a:bodyPr/>
                    <a:lstStyle/>
                    <a:p>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REZULTATE</a:t>
            </a:r>
            <a:endParaRPr lang="en-US" sz="2800"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ro-RO" sz="2600" dirty="0" smtClean="0"/>
              <a:t>Scor Y-BOCS: scadere semnificativa pe parcursul studiului : 28.86 la 19.57-grupul tinta si 28.13 la 23.67 grupul de control. </a:t>
            </a:r>
            <a:r>
              <a:rPr lang="ro-RO" sz="2600" i="1" dirty="0" smtClean="0"/>
              <a:t>P</a:t>
            </a:r>
            <a:r>
              <a:rPr lang="ro-RO" sz="2600" dirty="0" smtClean="0"/>
              <a:t>=0.005</a:t>
            </a:r>
          </a:p>
          <a:p>
            <a:pPr algn="just">
              <a:buFont typeface="Wingdings" pitchFamily="2" charset="2"/>
              <a:buChar char="§"/>
            </a:pPr>
            <a:endParaRPr lang="ro-RO" sz="2600" dirty="0" smtClean="0"/>
          </a:p>
          <a:p>
            <a:pPr algn="just">
              <a:buFont typeface="Wingdings" pitchFamily="2" charset="2"/>
              <a:buChar char="§"/>
            </a:pPr>
            <a:r>
              <a:rPr lang="ro-RO" sz="2600" dirty="0" smtClean="0"/>
              <a:t>Scorurile GCI au scazut semnificativ, asemanator in cele doua grupuri.</a:t>
            </a:r>
          </a:p>
          <a:p>
            <a:pPr algn="just">
              <a:buFont typeface="Wingdings" pitchFamily="2" charset="2"/>
              <a:buChar char="§"/>
            </a:pPr>
            <a:endParaRPr lang="ro-RO" sz="2600" dirty="0" smtClean="0"/>
          </a:p>
          <a:p>
            <a:pPr algn="just">
              <a:buFont typeface="Wingdings" pitchFamily="2" charset="2"/>
              <a:buChar char="§"/>
            </a:pPr>
            <a:r>
              <a:rPr lang="ro-RO" sz="2600" dirty="0" smtClean="0"/>
              <a:t>In ambele scale, interactiunea timp-grup a aratat o scadere a scorurilor mai importanta in grupul tinta decat in grupul de control.</a:t>
            </a:r>
            <a:endParaRPr lang="ro-RO"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pPr algn="l"/>
            <a:r>
              <a:rPr lang="en-US" sz="2800" dirty="0" smtClean="0"/>
              <a:t>CONCLUZII</a:t>
            </a:r>
            <a:endParaRPr lang="en-US" sz="2800" dirty="0"/>
          </a:p>
        </p:txBody>
      </p:sp>
      <p:sp>
        <p:nvSpPr>
          <p:cNvPr id="3" name="Content Placeholder 2"/>
          <p:cNvSpPr>
            <a:spLocks noGrp="1"/>
          </p:cNvSpPr>
          <p:nvPr>
            <p:ph idx="1"/>
          </p:nvPr>
        </p:nvSpPr>
        <p:spPr>
          <a:xfrm>
            <a:off x="457200" y="1066800"/>
            <a:ext cx="8229600" cy="5242560"/>
          </a:xfrm>
        </p:spPr>
        <p:txBody>
          <a:bodyPr>
            <a:normAutofit/>
          </a:bodyPr>
          <a:lstStyle/>
          <a:p>
            <a:pPr algn="just">
              <a:buFont typeface="Wingdings" pitchFamily="2" charset="2"/>
              <a:buChar char="§"/>
            </a:pPr>
            <a:r>
              <a:rPr lang="ro-RO" sz="2000" dirty="0" smtClean="0"/>
              <a:t>Principala concluzie a studiului: pacientii cu TOC au aratat imbunatatiri semnificative ale simptomelor dupa asocierea memantinei (un antagonist noncompetitiv al receptorilor NMDA) in tratament, comparativ cu cei la care s-a asociat placebo.</a:t>
            </a:r>
          </a:p>
          <a:p>
            <a:pPr algn="just">
              <a:buFont typeface="Wingdings" pitchFamily="2" charset="2"/>
              <a:buChar char="§"/>
            </a:pPr>
            <a:r>
              <a:rPr lang="ro-RO" sz="2000" dirty="0" smtClean="0"/>
              <a:t>Datele indica o eficienta crescuta a tratamentului pe o perioada mai lunga de 8-12 saptamani. </a:t>
            </a:r>
          </a:p>
          <a:p>
            <a:pPr algn="just">
              <a:buFont typeface="Wingdings" pitchFamily="2" charset="2"/>
              <a:buChar char="§"/>
            </a:pPr>
            <a:r>
              <a:rPr lang="ro-RO" sz="2000" dirty="0" smtClean="0"/>
              <a:t>Diferentele au fost importante intre grupul tinta (memantina) si grupul de control (placebo).</a:t>
            </a:r>
          </a:p>
          <a:p>
            <a:pPr>
              <a:buFont typeface="Wingdings" pitchFamily="2" charset="2"/>
              <a:buChar char="§"/>
            </a:pPr>
            <a:endParaRPr lang="ro-RO" sz="2000" dirty="0" smtClean="0"/>
          </a:p>
          <a:p>
            <a:pPr>
              <a:buNone/>
            </a:pPr>
            <a:r>
              <a:rPr lang="ro-RO" sz="1400" dirty="0" smtClean="0"/>
              <a:t>                                                                                 </a:t>
            </a:r>
            <a:endParaRPr lang="ro-RO" sz="1400" dirty="0"/>
          </a:p>
        </p:txBody>
      </p:sp>
      <p:pic>
        <p:nvPicPr>
          <p:cNvPr id="6" name="Picture 5" descr="Picture1.jpg"/>
          <p:cNvPicPr>
            <a:picLocks noChangeAspect="1"/>
          </p:cNvPicPr>
          <p:nvPr/>
        </p:nvPicPr>
        <p:blipFill>
          <a:blip r:embed="rId2"/>
          <a:stretch>
            <a:fillRect/>
          </a:stretch>
        </p:blipFill>
        <p:spPr>
          <a:xfrm>
            <a:off x="914400" y="4114800"/>
            <a:ext cx="3124199" cy="2356706"/>
          </a:xfrm>
          <a:prstGeom prst="rect">
            <a:avLst/>
          </a:prstGeom>
        </p:spPr>
      </p:pic>
      <p:pic>
        <p:nvPicPr>
          <p:cNvPr id="9" name="Picture 8" descr="Picture2.jpg"/>
          <p:cNvPicPr>
            <a:picLocks noChangeAspect="1"/>
          </p:cNvPicPr>
          <p:nvPr/>
        </p:nvPicPr>
        <p:blipFill>
          <a:blip r:embed="rId3"/>
          <a:stretch>
            <a:fillRect/>
          </a:stretch>
        </p:blipFill>
        <p:spPr>
          <a:xfrm>
            <a:off x="5105400" y="4114800"/>
            <a:ext cx="3048000" cy="2308767"/>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DISCUTII</a:t>
            </a:r>
            <a:endParaRPr lang="en-US" sz="2800" dirty="0"/>
          </a:p>
        </p:txBody>
      </p:sp>
      <p:sp>
        <p:nvSpPr>
          <p:cNvPr id="3" name="Content Placeholder 2"/>
          <p:cNvSpPr>
            <a:spLocks noGrp="1"/>
          </p:cNvSpPr>
          <p:nvPr>
            <p:ph idx="1"/>
          </p:nvPr>
        </p:nvSpPr>
        <p:spPr>
          <a:xfrm>
            <a:off x="457200" y="1295400"/>
            <a:ext cx="8229600" cy="5013960"/>
          </a:xfrm>
        </p:spPr>
        <p:txBody>
          <a:bodyPr>
            <a:normAutofit/>
          </a:bodyPr>
          <a:lstStyle/>
          <a:p>
            <a:pPr algn="just">
              <a:buNone/>
            </a:pPr>
            <a:r>
              <a:rPr lang="ro-RO" dirty="0" smtClean="0"/>
              <a:t>Limitari ale studiului:</a:t>
            </a:r>
          </a:p>
          <a:p>
            <a:pPr algn="just">
              <a:buFont typeface="Wingdings" pitchFamily="2" charset="2"/>
              <a:buChar char="§"/>
            </a:pPr>
            <a:r>
              <a:rPr lang="ro-RO" sz="2600" dirty="0" smtClean="0"/>
              <a:t> numarul mic de participanti;</a:t>
            </a:r>
          </a:p>
          <a:p>
            <a:pPr algn="just">
              <a:buFont typeface="Wingdings" pitchFamily="2" charset="2"/>
              <a:buChar char="§"/>
            </a:pPr>
            <a:r>
              <a:rPr lang="ro-RO" sz="2600" dirty="0" smtClean="0"/>
              <a:t>nu au fost evaluate si alte simptome asociate cu TOC, cum ar fi depresia sau anxietatea;</a:t>
            </a:r>
          </a:p>
          <a:p>
            <a:pPr algn="just">
              <a:buFont typeface="Wingdings" pitchFamily="2" charset="2"/>
              <a:buChar char="§"/>
            </a:pPr>
            <a:r>
              <a:rPr lang="ro-RO" sz="2600" dirty="0" smtClean="0"/>
              <a:t> s-au luat in considerare doar aspectele clinice</a:t>
            </a:r>
            <a:r>
              <a:rPr lang="en-US" sz="2600" dirty="0" smtClean="0"/>
              <a:t>;</a:t>
            </a:r>
            <a:endParaRPr lang="ro-RO" sz="2600" dirty="0" smtClean="0">
              <a:solidFill>
                <a:srgbClr val="C00000"/>
              </a:solidFill>
            </a:endParaRPr>
          </a:p>
          <a:p>
            <a:pPr algn="just">
              <a:buFont typeface="Wingdings" pitchFamily="2" charset="2"/>
              <a:buChar char="§"/>
            </a:pPr>
            <a:r>
              <a:rPr lang="ro-RO" sz="2600" dirty="0" smtClean="0"/>
              <a:t>eficient si la pacientii cu boli somatice sau alte tulburari psihiatrice?</a:t>
            </a:r>
          </a:p>
          <a:p>
            <a:pPr algn="just">
              <a:buFont typeface="Wingdings" pitchFamily="2" charset="2"/>
              <a:buChar char="§"/>
            </a:pPr>
            <a:r>
              <a:rPr lang="ro-RO" sz="2600" dirty="0" smtClean="0"/>
              <a:t> eficient si la pacientii care au fost rezistenti la tratament sau la cei care au mai fost tratati cu memantina?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err="1" smtClean="0"/>
              <a:t>Bibliografie</a:t>
            </a:r>
            <a:endParaRPr lang="en-US" sz="2800" dirty="0"/>
          </a:p>
        </p:txBody>
      </p:sp>
      <p:sp>
        <p:nvSpPr>
          <p:cNvPr id="3" name="Content Placeholder 2"/>
          <p:cNvSpPr>
            <a:spLocks noGrp="1"/>
          </p:cNvSpPr>
          <p:nvPr>
            <p:ph idx="1"/>
          </p:nvPr>
        </p:nvSpPr>
        <p:spPr/>
        <p:txBody>
          <a:bodyPr>
            <a:normAutofit/>
          </a:bodyPr>
          <a:lstStyle/>
          <a:p>
            <a:pPr algn="just">
              <a:buFont typeface="+mj-lt"/>
              <a:buAutoNum type="arabicPeriod"/>
            </a:pPr>
            <a:r>
              <a:rPr lang="ro-RO" sz="1800" dirty="0" smtClean="0"/>
              <a:t>The ICD-10 Classification of Mental and Behavioural Disorders, WHO;</a:t>
            </a:r>
          </a:p>
          <a:p>
            <a:pPr algn="just">
              <a:buFont typeface="+mj-lt"/>
              <a:buAutoNum type="arabicPeriod"/>
            </a:pPr>
            <a:r>
              <a:rPr lang="ro-RO" sz="1800" dirty="0" smtClean="0"/>
              <a:t>M.Haghighi, L.Jahangard, H.Mohammad-Beigi, H.Bajoghli, H.Hafezian, A.Rahimi, H.Afshar, E.Holsboer-Trachsler, S.Brand (2013): In a double-blind, randomized and placebo-controlled trial, adjuvant memantine improved symptoms in inpatients suffering from refractory obsessive-compulsive disorder; Psychopharmacology 228:633-640.</a:t>
            </a:r>
          </a:p>
          <a:p>
            <a:pPr algn="just">
              <a:buFont typeface="+mj-lt"/>
              <a:buAutoNum type="arabicPeriod"/>
            </a:pPr>
            <a:r>
              <a:rPr lang="ro-RO" sz="1800" dirty="0" smtClean="0"/>
              <a:t>Ke Wu</a:t>
            </a:r>
            <a:r>
              <a:rPr lang="ro-RO" sz="2000" dirty="0" smtClean="0"/>
              <a:t>, </a:t>
            </a:r>
            <a:r>
              <a:rPr lang="ro-RO" sz="1800" dirty="0" smtClean="0"/>
              <a:t>Gregory L. Hana, David R. Resenberg, Paul D. Arnold (2012): The role of glutamate signalling in the pathogenesis and treatment of obsessive-compulsive disorder; Pharmacol Biochem Behav 100(4): 726-735.</a:t>
            </a:r>
          </a:p>
          <a:p>
            <a:pPr algn="just">
              <a:buFont typeface="+mj-lt"/>
              <a:buAutoNum type="arabicPeriod"/>
            </a:pPr>
            <a:r>
              <a:rPr lang="ro-RO" sz="1800" dirty="0" smtClean="0"/>
              <a:t>S. Evelyn-Stewart, Eric A. Jenike, Dianne H. Hezel, Denise Egar Stack, Nicholas H. Dodman, Louis Shuster, Michael A. Jenicke (2010): A single-blinded case-control study of memantine in sever obsessive-compulsive disorder; J Clin Psychopharmacol 30:34-39.</a:t>
            </a:r>
            <a:endParaRPr lang="ro-RO"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buFont typeface="Wingdings" pitchFamily="2" charset="2"/>
              <a:buChar char="§"/>
            </a:pPr>
            <a:endParaRPr lang="ro-RO" sz="2400" dirty="0" smtClean="0"/>
          </a:p>
          <a:p>
            <a:pPr algn="just">
              <a:buFont typeface="Wingdings" pitchFamily="2" charset="2"/>
              <a:buChar char="§"/>
            </a:pPr>
            <a:r>
              <a:rPr lang="ro-RO" sz="2400" dirty="0" smtClean="0"/>
              <a:t>1-3% din populatie este diagnosticata cu tulburare obsesiv-compulsiva (TOC). </a:t>
            </a:r>
          </a:p>
          <a:p>
            <a:pPr algn="just">
              <a:buFont typeface="Wingdings" pitchFamily="2" charset="2"/>
              <a:buChar char="§"/>
            </a:pPr>
            <a:r>
              <a:rPr lang="ro-RO" sz="2400" dirty="0" smtClean="0"/>
              <a:t>Simptome ale tulburarii obsesiv-compulsive includ:  </a:t>
            </a:r>
          </a:p>
          <a:p>
            <a:pPr algn="just">
              <a:buFontTx/>
              <a:buChar char="-"/>
            </a:pPr>
            <a:r>
              <a:rPr lang="ro-RO" sz="2400" dirty="0" smtClean="0"/>
              <a:t>ganduri  obsesive (idei, imagini sau impulsuri stereotipe, involuntare si frecvent repugnanate),</a:t>
            </a:r>
          </a:p>
          <a:p>
            <a:pPr algn="just">
              <a:buFontTx/>
              <a:buChar char="-"/>
            </a:pPr>
            <a:r>
              <a:rPr lang="ro-RO" sz="2400" dirty="0" smtClean="0"/>
              <a:t> acte compulsive sau ritualuri (comportamente stereotipe repetate mereu in incercarea de a rezista impulsului),</a:t>
            </a:r>
          </a:p>
          <a:p>
            <a:pPr algn="just">
              <a:buFontTx/>
              <a:buChar char="-"/>
            </a:pPr>
            <a:r>
              <a:rPr lang="ro-RO" sz="2400" dirty="0" smtClean="0"/>
              <a:t>anxietate marcata.(1)      </a:t>
            </a:r>
          </a:p>
          <a:p>
            <a:pPr algn="just">
              <a:buFont typeface="Wingdings" pitchFamily="2" charset="2"/>
              <a:buChar char="§"/>
            </a:pPr>
            <a:r>
              <a:rPr lang="ro-RO" sz="2400" dirty="0" smtClean="0"/>
              <a:t>Se asociaza cu o importanta scadere a calitatii vietii si un risc crescut de izolare sociala, crescand astfel ratele de dizabilitate si morbiditate.(3)</a:t>
            </a:r>
            <a:endParaRPr lang="ro-RO"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buFont typeface="Wingdings" pitchFamily="2" charset="2"/>
              <a:buChar char="§"/>
            </a:pPr>
            <a:endParaRPr lang="ro-RO" sz="2600" dirty="0" smtClean="0"/>
          </a:p>
          <a:p>
            <a:pPr algn="just">
              <a:buFont typeface="Wingdings" pitchFamily="2" charset="2"/>
              <a:buChar char="§"/>
            </a:pPr>
            <a:r>
              <a:rPr lang="ro-RO" sz="2600" dirty="0" smtClean="0"/>
              <a:t>Tratamentul de prima intentie este reprezentat de inhibitorii selectivi ai receptorilor de serotonina (SSRI) si clomipramina. (3)</a:t>
            </a:r>
          </a:p>
          <a:p>
            <a:pPr algn="just">
              <a:buFont typeface="Wingdings" pitchFamily="2" charset="2"/>
              <a:buChar char="§"/>
            </a:pPr>
            <a:r>
              <a:rPr lang="ro-RO" sz="2600" dirty="0" smtClean="0"/>
              <a:t>Doar 40-50% dintre pacienti raspund la tratament, iar multi dintre acestia au doar un raspuns partial. (3)</a:t>
            </a:r>
          </a:p>
          <a:p>
            <a:pPr algn="just">
              <a:buFont typeface="Wingdings" pitchFamily="2" charset="2"/>
              <a:buChar char="§"/>
            </a:pPr>
            <a:r>
              <a:rPr lang="ro-RO" sz="2600" dirty="0" smtClean="0"/>
              <a:t>Rezultate din studii cu subiecti gemeni sugereaza o baza genetica a tulburarii. Aditional, tot mai multe dovezi arata ca modificari in nivelul si distributia glutamatului (intreruperea la nivelul circuitelor cortico-striato-talamice) reprezinta un factor major in aparitia si mentinerea simptomelor obsesiv-compulsive. (2)</a:t>
            </a:r>
            <a:endParaRPr lang="ro-RO"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buFont typeface="Wingdings" pitchFamily="2" charset="2"/>
              <a:buChar char="§"/>
            </a:pPr>
            <a:endParaRPr lang="ro-RO" sz="2600" dirty="0" smtClean="0"/>
          </a:p>
          <a:p>
            <a:pPr algn="just">
              <a:buFont typeface="Wingdings" pitchFamily="2" charset="2"/>
              <a:buChar char="§"/>
            </a:pPr>
            <a:r>
              <a:rPr lang="ro-RO" sz="2600" dirty="0" smtClean="0"/>
              <a:t>Reglarea indirecta a receptorilor glutamatergici – memantina (antagonist noncompetitiv al receptorilor NMDA (N-metil-d-aspartat): reduce excitotoxicitatea glutamatergica .</a:t>
            </a:r>
          </a:p>
          <a:p>
            <a:pPr algn="just">
              <a:buFont typeface="Wingdings" pitchFamily="2" charset="2"/>
              <a:buChar char="§"/>
            </a:pPr>
            <a:endParaRPr lang="ro-RO" sz="2600" dirty="0" smtClean="0"/>
          </a:p>
          <a:p>
            <a:pPr algn="just">
              <a:buFont typeface="Wingdings" pitchFamily="2" charset="2"/>
              <a:buChar char="§"/>
            </a:pPr>
            <a:endParaRPr lang="ro-RO" sz="2600" dirty="0" smtClean="0"/>
          </a:p>
          <a:p>
            <a:pPr algn="just">
              <a:buFont typeface="Wingdings" pitchFamily="2" charset="2"/>
              <a:buChar char="§"/>
            </a:pPr>
            <a:r>
              <a:rPr lang="ro-RO" sz="2600" dirty="0" smtClean="0"/>
              <a:t>Stewart si col., in 2010 au fost printre primii care au demonstrat, intr-un studiu</a:t>
            </a:r>
            <a:r>
              <a:rPr lang="en-US" sz="2600" dirty="0" smtClean="0"/>
              <a:t> </a:t>
            </a:r>
            <a:r>
              <a:rPr lang="ro-RO" sz="2600" dirty="0" smtClean="0"/>
              <a:t>tip caz-control, reducerea simptomelor TOC prin asocierea memantinei in tratatament.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75960"/>
          </a:xfrm>
        </p:spPr>
        <p:txBody>
          <a:bodyPr>
            <a:normAutofit fontScale="92500" lnSpcReduction="10000"/>
          </a:bodyPr>
          <a:lstStyle/>
          <a:p>
            <a:pPr>
              <a:buFont typeface="Wingdings" pitchFamily="2" charset="2"/>
              <a:buChar char="§"/>
            </a:pPr>
            <a:endParaRPr lang="ro-RO" dirty="0" smtClean="0"/>
          </a:p>
          <a:p>
            <a:pPr algn="just">
              <a:buFont typeface="Wingdings" pitchFamily="2" charset="2"/>
              <a:buChar char="§"/>
            </a:pPr>
            <a:r>
              <a:rPr lang="ro-RO" dirty="0" smtClean="0"/>
              <a:t>Ghaleiha si col., in 2013 – studiu randomizat, dublu-orb, placebo-control, pe o perioada de 8 saptamani,pacienti cu varsta medie de 37 ani- asocierea memantinei a determinat imbunatatiri semnificative pe termen scurt la pacienti cu TOC moderata spre severa. </a:t>
            </a:r>
          </a:p>
          <a:p>
            <a:pPr algn="just">
              <a:buFont typeface="Wingdings" pitchFamily="2" charset="2"/>
              <a:buChar char="§"/>
            </a:pPr>
            <a:endParaRPr lang="ro-RO" dirty="0" smtClean="0"/>
          </a:p>
          <a:p>
            <a:pPr algn="just">
              <a:buFont typeface="Wingdings" pitchFamily="2" charset="2"/>
              <a:buChar char="§"/>
            </a:pPr>
            <a:r>
              <a:rPr lang="ro-RO" dirty="0" smtClean="0"/>
              <a:t>Pornind de la studiile anterioare, M.Haghighi </a:t>
            </a:r>
            <a:r>
              <a:rPr lang="en-US" dirty="0" err="1" smtClean="0"/>
              <a:t>si</a:t>
            </a:r>
            <a:r>
              <a:rPr lang="en-US" dirty="0" smtClean="0"/>
              <a:t> col.</a:t>
            </a:r>
            <a:r>
              <a:rPr lang="ro-RO" dirty="0" smtClean="0"/>
              <a:t>, </a:t>
            </a:r>
            <a:r>
              <a:rPr lang="ro-RO" dirty="0" smtClean="0"/>
              <a:t>in 2013, au condus un studiu pe un grup de persoane cu varsta medie de 31 de ani – demonstrarea eficacitatii memantinei in tratamentul TOC. </a:t>
            </a:r>
          </a:p>
          <a:p>
            <a:pPr>
              <a:buNone/>
            </a:pPr>
            <a:r>
              <a:rPr lang="ro-RO" dirty="0" smtClean="0"/>
              <a:t>  </a:t>
            </a:r>
            <a:endParaRPr lang="ro-R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METODA</a:t>
            </a:r>
            <a:endParaRPr lang="en-US" sz="2800" dirty="0"/>
          </a:p>
        </p:txBody>
      </p:sp>
      <p:sp>
        <p:nvSpPr>
          <p:cNvPr id="3" name="Content Placeholder 2"/>
          <p:cNvSpPr>
            <a:spLocks noGrp="1"/>
          </p:cNvSpPr>
          <p:nvPr>
            <p:ph idx="1"/>
          </p:nvPr>
        </p:nvSpPr>
        <p:spPr/>
        <p:txBody>
          <a:bodyPr>
            <a:normAutofit/>
          </a:bodyPr>
          <a:lstStyle/>
          <a:p>
            <a:pPr marL="651510" indent="-514350">
              <a:buFont typeface="Wingdings" pitchFamily="2" charset="2"/>
              <a:buChar char="§"/>
            </a:pPr>
            <a:endParaRPr lang="ro-RO" sz="2600" dirty="0" smtClean="0"/>
          </a:p>
          <a:p>
            <a:pPr marL="651510" indent="-514350" algn="just">
              <a:buFont typeface="Wingdings" pitchFamily="2" charset="2"/>
              <a:buChar char="§"/>
            </a:pPr>
            <a:r>
              <a:rPr lang="ro-RO" sz="2600" dirty="0" smtClean="0"/>
              <a:t>Studiu randomizat, dublu-orb, placebo-control;</a:t>
            </a:r>
          </a:p>
          <a:p>
            <a:pPr marL="651510" indent="-514350" algn="just">
              <a:buFont typeface="Wingdings" pitchFamily="2" charset="2"/>
              <a:buChar char="§"/>
            </a:pPr>
            <a:r>
              <a:rPr lang="ro-RO" sz="2600" dirty="0" smtClean="0"/>
              <a:t>12 saptamani;</a:t>
            </a:r>
          </a:p>
          <a:p>
            <a:pPr marL="651510" indent="-514350" algn="just">
              <a:buFont typeface="Wingdings" pitchFamily="2" charset="2"/>
              <a:buChar char="§"/>
            </a:pPr>
            <a:r>
              <a:rPr lang="ro-RO" sz="2600" dirty="0" smtClean="0"/>
              <a:t>Pacienti cu TOC selectati in perioada septembrie 2009 – septembrie 2010,  Spitalul Farshchian din Hamadam, Iran;</a:t>
            </a:r>
          </a:p>
          <a:p>
            <a:pPr marL="651510" indent="-514350" algn="just">
              <a:buFont typeface="Wingdings" pitchFamily="2" charset="2"/>
              <a:buChar char="§"/>
            </a:pPr>
            <a:r>
              <a:rPr lang="ro-RO" sz="2600" dirty="0" smtClean="0"/>
              <a:t>40 de pacienti spitalizati, diagnosticati cu TOC (32 femei si 8 barbati, media de varsta 31,25 ani, DS=5,06).</a:t>
            </a:r>
          </a:p>
          <a:p>
            <a:pPr marL="651510" indent="-514350">
              <a:buFont typeface="Wingdings" pitchFamily="2" charset="2"/>
              <a:buChar char="§"/>
            </a:pPr>
            <a:endParaRPr lang="ro-RO"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METODA</a:t>
            </a:r>
            <a:endParaRPr lang="en-US" sz="2800" dirty="0"/>
          </a:p>
        </p:txBody>
      </p:sp>
      <p:sp>
        <p:nvSpPr>
          <p:cNvPr id="3" name="Content Placeholder 2"/>
          <p:cNvSpPr>
            <a:spLocks noGrp="1"/>
          </p:cNvSpPr>
          <p:nvPr>
            <p:ph idx="1"/>
          </p:nvPr>
        </p:nvSpPr>
        <p:spPr/>
        <p:txBody>
          <a:bodyPr/>
          <a:lstStyle/>
          <a:p>
            <a:pPr marL="651510" indent="-514350" algn="just">
              <a:buFont typeface="Wingdings" pitchFamily="2" charset="2"/>
              <a:buChar char="§"/>
            </a:pPr>
            <a:r>
              <a:rPr lang="ro-RO" sz="2400" dirty="0" smtClean="0"/>
              <a:t>Criterii de includere: </a:t>
            </a:r>
          </a:p>
          <a:p>
            <a:pPr marL="651510" indent="-514350" algn="just">
              <a:buNone/>
            </a:pPr>
            <a:r>
              <a:rPr lang="ro-RO" sz="2400" dirty="0" smtClean="0"/>
              <a:t>       - diagnostic de TOC in conformitate cu DSM-IV-TR;  </a:t>
            </a:r>
          </a:p>
          <a:p>
            <a:pPr marL="651510" indent="-514350" algn="just">
              <a:buNone/>
            </a:pPr>
            <a:r>
              <a:rPr lang="ro-RO" sz="2400" dirty="0" smtClean="0"/>
              <a:t>      - cel putin 21 de puncte pe scala Yale-Brown pentru tulburari obsesiv-compulsive (Y-BOCD);</a:t>
            </a:r>
          </a:p>
          <a:p>
            <a:pPr marL="651510" indent="-514350" algn="just">
              <a:buNone/>
            </a:pPr>
            <a:r>
              <a:rPr lang="ro-RO" sz="2400" dirty="0" smtClean="0"/>
              <a:t>      -  fara alte comorbiditati psihiatrice sau boli somatice;  - fara consum de alcool/droguri; </a:t>
            </a:r>
          </a:p>
          <a:p>
            <a:pPr marL="651510" indent="-514350" algn="just">
              <a:buNone/>
            </a:pPr>
            <a:r>
              <a:rPr lang="ro-RO" sz="2400" dirty="0" smtClean="0"/>
              <a:t>      - cu o saptamana inainte si pe toata perioada studiului pacientii au primit tratament cu un SSRI standard sau clomipramina la doze terapeutice.</a:t>
            </a:r>
          </a:p>
          <a:p>
            <a:pPr marL="651510" indent="-514350">
              <a:buFont typeface="Wingdings" pitchFamily="2" charset="2"/>
              <a:buChar char="§"/>
            </a:pPr>
            <a:endParaRPr lang="ro-R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METODA</a:t>
            </a:r>
            <a:endParaRPr lang="en-US" sz="2800"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ro-RO" sz="2600" dirty="0" smtClean="0"/>
              <a:t>Criterii de excludere: nu au fost intrunite criteriile de mai sus, femeile care erau insarcinate sau alaptau in perioada studiului sau intentionau sa ramana insarcinate, istoric de tratament cu memantina.</a:t>
            </a:r>
          </a:p>
          <a:p>
            <a:pPr algn="just">
              <a:buFont typeface="Wingdings" pitchFamily="2" charset="2"/>
              <a:buChar char="§"/>
            </a:pPr>
            <a:endParaRPr lang="ro-RO" sz="2600" dirty="0" smtClean="0"/>
          </a:p>
          <a:p>
            <a:pPr algn="just">
              <a:buFont typeface="Wingdings" pitchFamily="2" charset="2"/>
              <a:buChar char="§"/>
            </a:pPr>
            <a:r>
              <a:rPr lang="ro-RO" sz="2600" dirty="0" smtClean="0"/>
              <a:t>Exclusi din studiu: pacienti la care au aparut efecte adeverse, TGO si TGP au crescut de trei ori peste limitele normale, la cererea pacientilor. </a:t>
            </a:r>
            <a:endParaRPr lang="ro-RO"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METODA</a:t>
            </a:r>
            <a:endParaRPr lang="en-US" sz="2800"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ro-RO" sz="2600" dirty="0" smtClean="0"/>
              <a:t>29 de pacienti au finalizat studiul (14 in grupul tinta, 15 in grupul de control);</a:t>
            </a:r>
          </a:p>
          <a:p>
            <a:pPr algn="just">
              <a:buFont typeface="Wingdings" pitchFamily="2" charset="2"/>
              <a:buChar char="§"/>
            </a:pPr>
            <a:endParaRPr lang="ro-RO" sz="2600" dirty="0" smtClean="0"/>
          </a:p>
          <a:p>
            <a:pPr algn="just">
              <a:buFont typeface="Wingdings" pitchFamily="2" charset="2"/>
              <a:buChar char="§"/>
            </a:pPr>
            <a:r>
              <a:rPr lang="ro-RO" sz="2600" dirty="0" smtClean="0"/>
              <a:t>9 pacienti au renuntat la cerere (5 din grupul tinta si 4 din grupul de control);</a:t>
            </a:r>
          </a:p>
          <a:p>
            <a:pPr algn="just">
              <a:buFont typeface="Wingdings" pitchFamily="2" charset="2"/>
              <a:buChar char="§"/>
            </a:pPr>
            <a:endParaRPr lang="ro-RO" sz="2600" dirty="0" smtClean="0"/>
          </a:p>
          <a:p>
            <a:pPr algn="just">
              <a:buFont typeface="Wingdings" pitchFamily="2" charset="2"/>
              <a:buChar char="§"/>
            </a:pPr>
            <a:r>
              <a:rPr lang="ro-RO" sz="2600" dirty="0" smtClean="0"/>
              <a:t>in doua cazuri au aparut efecte adverse (vertij), pacientii au fost exclusi.</a:t>
            </a:r>
            <a:endParaRPr lang="ro-RO" sz="2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865</TotalTime>
  <Words>1406</Words>
  <Application>Microsoft Office PowerPoint</Application>
  <PresentationFormat>On-screen Show (4:3)</PresentationFormat>
  <Paragraphs>146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Memantina – tratament adjuvant in tulburarea obsesiv-compulsiva</vt:lpstr>
      <vt:lpstr>Slide 2</vt:lpstr>
      <vt:lpstr>Slide 3</vt:lpstr>
      <vt:lpstr>Slide 4</vt:lpstr>
      <vt:lpstr>Slide 5</vt:lpstr>
      <vt:lpstr>METODA</vt:lpstr>
      <vt:lpstr>METODA</vt:lpstr>
      <vt:lpstr>METODA</vt:lpstr>
      <vt:lpstr>METODA</vt:lpstr>
      <vt:lpstr>SCALE DE EVALUARE</vt:lpstr>
      <vt:lpstr>ANALIZA STATISTICA</vt:lpstr>
      <vt:lpstr>REZULTATE</vt:lpstr>
      <vt:lpstr>REZULTATE</vt:lpstr>
      <vt:lpstr>REZULTATE</vt:lpstr>
      <vt:lpstr>CONCLUZII</vt:lpstr>
      <vt:lpstr>DISCUTII</vt:lpstr>
      <vt:lpstr>Bibliografie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Memantina – tratament adjuvant in tulburarea obsesiv-compulsiva</dc:title>
  <dc:creator>VM</dc:creator>
  <cp:lastModifiedBy>VM</cp:lastModifiedBy>
  <cp:revision>88</cp:revision>
  <dcterms:created xsi:type="dcterms:W3CDTF">2016-03-26T12:26:29Z</dcterms:created>
  <dcterms:modified xsi:type="dcterms:W3CDTF">2016-03-29T03:59:23Z</dcterms:modified>
</cp:coreProperties>
</file>